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434" r:id="rId2"/>
    <p:sldId id="437" r:id="rId3"/>
    <p:sldId id="438" r:id="rId4"/>
    <p:sldId id="469" r:id="rId5"/>
    <p:sldId id="467" r:id="rId6"/>
    <p:sldId id="483" r:id="rId7"/>
    <p:sldId id="326" r:id="rId8"/>
    <p:sldId id="451" r:id="rId9"/>
    <p:sldId id="446" r:id="rId10"/>
    <p:sldId id="449" r:id="rId11"/>
    <p:sldId id="444" r:id="rId12"/>
    <p:sldId id="485" r:id="rId13"/>
    <p:sldId id="486" r:id="rId14"/>
    <p:sldId id="488" r:id="rId15"/>
    <p:sldId id="484" r:id="rId16"/>
    <p:sldId id="489" r:id="rId17"/>
    <p:sldId id="491" r:id="rId18"/>
    <p:sldId id="466" r:id="rId19"/>
    <p:sldId id="465" r:id="rId2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F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553"/>
  </p:normalViewPr>
  <p:slideViewPr>
    <p:cSldViewPr snapToGrid="0" snapToObjects="1">
      <p:cViewPr varScale="1">
        <p:scale>
          <a:sx n="105" d="100"/>
          <a:sy n="105" d="100"/>
        </p:scale>
        <p:origin x="1400" y="184"/>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E2B606-DDC0-234F-A6BC-664A3457286C}" type="datetimeFigureOut">
              <a:rPr lang="da-DK" smtClean="0"/>
              <a:t>11.10.2021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733BD-1845-F842-885E-64B947F9418E}" type="slidenum">
              <a:rPr lang="da-DK" smtClean="0"/>
              <a:t>‹nr.›</a:t>
            </a:fld>
            <a:endParaRPr lang="da-DK"/>
          </a:p>
        </p:txBody>
      </p:sp>
    </p:spTree>
    <p:extLst>
      <p:ext uri="{BB962C8B-B14F-4D97-AF65-F5344CB8AC3E}">
        <p14:creationId xmlns:p14="http://schemas.microsoft.com/office/powerpoint/2010/main" val="155520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Velkommen til dette 3. og sidste oplæg i vinterworkshop rækken på Himmelev.</a:t>
            </a:r>
          </a:p>
          <a:p>
            <a:r>
              <a:rPr lang="da-DK" dirty="0"/>
              <a:t>I/nogle af jer har været her og hørt om hør om skolevægring (slut januar)  og nogle har hørt om den narrative tilgang på Himmelev og det </a:t>
            </a:r>
            <a:r>
              <a:rPr lang="da-DK" dirty="0" err="1"/>
              <a:t>forskningsprojeekt</a:t>
            </a:r>
            <a:r>
              <a:rPr lang="da-DK" dirty="0"/>
              <a:t> projekt vi har deltaget i  (for 14 dage siden)– og nu </a:t>
            </a:r>
            <a:r>
              <a:rPr lang="da-DK" dirty="0" err="1"/>
              <a:t>idag</a:t>
            </a:r>
            <a:r>
              <a:rPr lang="da-DK" dirty="0"/>
              <a:t> er det om ét  andet område af alt det  der optager os her på Himmelev– nemlig legetræningen. Det hele handler om at få barnet i bedst mulige trivsel og udvikling. </a:t>
            </a:r>
          </a:p>
          <a:p>
            <a:endParaRPr lang="da-DK" dirty="0"/>
          </a:p>
          <a:p>
            <a:r>
              <a:rPr lang="da-DK" dirty="0"/>
              <a:t>Jeg hedder Helle June Nielsen, jeg er psykolog  og har været på Himmelev i knapt 6 år nu. De sidste godt 5 år har det været mig der har været intern tovholder på legetræningen på Himmelev. Vi har gennem alle årene haft et tæt samarbejde med Hanne Bendix. </a:t>
            </a:r>
          </a:p>
          <a:p>
            <a:r>
              <a:rPr lang="da-DK" dirty="0"/>
              <a:t>Hanne :  (egen kort præsentation)  </a:t>
            </a:r>
            <a:r>
              <a:rPr lang="da-DK" dirty="0" err="1"/>
              <a:t>play-project</a:t>
            </a:r>
            <a:r>
              <a:rPr lang="da-DK" dirty="0"/>
              <a:t> konsulent og  uddannet i USA i 2008. Gennem mange år ansat på specialskole Fjordskolen. </a:t>
            </a:r>
          </a:p>
          <a:p>
            <a:endParaRPr lang="da-DK" dirty="0"/>
          </a:p>
          <a:p>
            <a:r>
              <a:rPr lang="da-DK" dirty="0"/>
              <a:t>Vi har inviteret Hanne med i dag fordi det er hende der superviserer legetrænerne på Himmelev. Det er Hanne der ”leger og inspirerer legetrænerne”</a:t>
            </a:r>
          </a:p>
          <a:p>
            <a:r>
              <a:rPr lang="da-DK" dirty="0"/>
              <a:t>Alt det vender vi tilbage til.</a:t>
            </a:r>
          </a:p>
          <a:p>
            <a:endParaRPr lang="da-DK" dirty="0"/>
          </a:p>
          <a:p>
            <a:r>
              <a:rPr lang="da-DK" dirty="0"/>
              <a:t>Vi har meget på hjertet – derfor har det været nødvendigt for os at have lidt noter – så vi sikrer os at vi husker at få det hele med og så vi -ikke kommer ud af for mange tangenter. Det her er – ligesom arbejdet med skoleværingsproblematikkerne og den narrative tilgang – virkelig noget vi brænder for- fordi vi ser det giver mening for de børn som legetræner her på  Himmelev. </a:t>
            </a:r>
          </a:p>
          <a:p>
            <a:r>
              <a:rPr lang="da-DK" dirty="0"/>
              <a:t>Vi har set at det virker – både før og efter legetræningen og vi har set at børnene har de sjovt.</a:t>
            </a:r>
          </a:p>
          <a:p>
            <a:r>
              <a:rPr lang="da-DK" dirty="0"/>
              <a:t>Det </a:t>
            </a:r>
            <a:r>
              <a:rPr lang="da-DK" dirty="0" err="1"/>
              <a:t>vill</a:t>
            </a:r>
            <a:r>
              <a:rPr lang="da-DK" dirty="0"/>
              <a:t> vi fortælle meget mere om.</a:t>
            </a:r>
          </a:p>
          <a:p>
            <a:r>
              <a:rPr lang="da-DK" dirty="0"/>
              <a:t>Afbryd undervejs hvis I har spørgsmål.</a:t>
            </a:r>
          </a:p>
        </p:txBody>
      </p:sp>
      <p:sp>
        <p:nvSpPr>
          <p:cNvPr id="4" name="Pladsholder til slidenummer 3"/>
          <p:cNvSpPr>
            <a:spLocks noGrp="1"/>
          </p:cNvSpPr>
          <p:nvPr>
            <p:ph type="sldNum" sz="quarter" idx="5"/>
          </p:nvPr>
        </p:nvSpPr>
        <p:spPr/>
        <p:txBody>
          <a:bodyPr/>
          <a:lstStyle/>
          <a:p>
            <a:fld id="{5B9DE0B9-3A05-1C42-9D75-E68BD19C7738}" type="slidenum">
              <a:rPr lang="da-DK" smtClean="0"/>
              <a:t>1</a:t>
            </a:fld>
            <a:endParaRPr lang="da-DK"/>
          </a:p>
        </p:txBody>
      </p:sp>
    </p:spTree>
    <p:extLst>
      <p:ext uri="{BB962C8B-B14F-4D97-AF65-F5344CB8AC3E}">
        <p14:creationId xmlns:p14="http://schemas.microsoft.com/office/powerpoint/2010/main" val="1133108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13</a:t>
            </a:fld>
            <a:endParaRPr lang="da-DK"/>
          </a:p>
        </p:txBody>
      </p:sp>
    </p:spTree>
    <p:extLst>
      <p:ext uri="{BB962C8B-B14F-4D97-AF65-F5344CB8AC3E}">
        <p14:creationId xmlns:p14="http://schemas.microsoft.com/office/powerpoint/2010/main" val="3946051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14</a:t>
            </a:fld>
            <a:endParaRPr lang="da-DK"/>
          </a:p>
        </p:txBody>
      </p:sp>
    </p:spTree>
    <p:extLst>
      <p:ext uri="{BB962C8B-B14F-4D97-AF65-F5344CB8AC3E}">
        <p14:creationId xmlns:p14="http://schemas.microsoft.com/office/powerpoint/2010/main" val="3832159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15</a:t>
            </a:fld>
            <a:endParaRPr lang="da-DK"/>
          </a:p>
        </p:txBody>
      </p:sp>
    </p:spTree>
    <p:extLst>
      <p:ext uri="{BB962C8B-B14F-4D97-AF65-F5344CB8AC3E}">
        <p14:creationId xmlns:p14="http://schemas.microsoft.com/office/powerpoint/2010/main" val="4169836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16</a:t>
            </a:fld>
            <a:endParaRPr lang="da-DK"/>
          </a:p>
        </p:txBody>
      </p:sp>
    </p:spTree>
    <p:extLst>
      <p:ext uri="{BB962C8B-B14F-4D97-AF65-F5344CB8AC3E}">
        <p14:creationId xmlns:p14="http://schemas.microsoft.com/office/powerpoint/2010/main" val="4049641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17</a:t>
            </a:fld>
            <a:endParaRPr lang="da-DK"/>
          </a:p>
        </p:txBody>
      </p:sp>
    </p:spTree>
    <p:extLst>
      <p:ext uri="{BB962C8B-B14F-4D97-AF65-F5344CB8AC3E}">
        <p14:creationId xmlns:p14="http://schemas.microsoft.com/office/powerpoint/2010/main" val="4246849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a:p>
            <a:endParaRPr lang="da-DK" dirty="0"/>
          </a:p>
          <a:p>
            <a:r>
              <a:rPr lang="da-DK" dirty="0"/>
              <a:t>Af en eller anden grund er vejen til Danmark tung.</a:t>
            </a:r>
          </a:p>
          <a:p>
            <a:r>
              <a:rPr lang="da-DK" dirty="0"/>
              <a:t>Vi gør vores i disse år – vi har været på Skive konferencen i november og skal ril </a:t>
            </a:r>
            <a:r>
              <a:rPr lang="da-DK" dirty="0" err="1"/>
              <a:t>Sikon</a:t>
            </a:r>
            <a:r>
              <a:rPr lang="da-DK" dirty="0"/>
              <a:t> her til april måned. Vi gør det fordi vi ser det virker – det giver børnene flere muligheder for at tage initiativer ilegene –at lege mere fleksibelt – med glimt i øjnene og mulighed for at have sjov med andre børn i fællesskaber.</a:t>
            </a:r>
          </a:p>
          <a:p>
            <a:r>
              <a:rPr lang="da-DK" dirty="0"/>
              <a:t>Måske har vi et nationalt forskningsprojekt på vej til dokumentation og evaluering af effekterne på danske børn – det er i udbud til forskere rundt i Danmark lige nu og vi afventer om det kommer i gang i dette år. </a:t>
            </a:r>
          </a:p>
          <a:p>
            <a:r>
              <a:rPr lang="da-DK" dirty="0"/>
              <a:t>Det kunne være spændende for vi vil gerne se det  i Danmark – for det er også en billig foranstaltning så at sige – for det er forældrene primært der leger.</a:t>
            </a:r>
          </a:p>
        </p:txBody>
      </p:sp>
      <p:sp>
        <p:nvSpPr>
          <p:cNvPr id="4" name="Pladsholder til slidenummer 3"/>
          <p:cNvSpPr>
            <a:spLocks noGrp="1"/>
          </p:cNvSpPr>
          <p:nvPr>
            <p:ph type="sldNum" sz="quarter" idx="5"/>
          </p:nvPr>
        </p:nvSpPr>
        <p:spPr/>
        <p:txBody>
          <a:bodyPr/>
          <a:lstStyle/>
          <a:p>
            <a:fld id="{5B9DE0B9-3A05-1C42-9D75-E68BD19C7738}" type="slidenum">
              <a:rPr lang="da-DK" smtClean="0"/>
              <a:t>18</a:t>
            </a:fld>
            <a:endParaRPr lang="da-DK"/>
          </a:p>
        </p:txBody>
      </p:sp>
    </p:spTree>
    <p:extLst>
      <p:ext uri="{BB962C8B-B14F-4D97-AF65-F5344CB8AC3E}">
        <p14:creationId xmlns:p14="http://schemas.microsoft.com/office/powerpoint/2010/main" val="203635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Susan Hart: </a:t>
            </a:r>
            <a:r>
              <a:rPr lang="da-DK" dirty="0" err="1"/>
              <a:t>Intersubjektivitet</a:t>
            </a:r>
            <a:r>
              <a:rPr lang="da-DK" dirty="0"/>
              <a:t> er en forudsætning for følelsesmæssig udvikling.(Hart 2011)</a:t>
            </a:r>
          </a:p>
          <a:p>
            <a:endParaRPr lang="da-DK" dirty="0"/>
          </a:p>
          <a:p>
            <a:r>
              <a:rPr lang="da-DK" dirty="0"/>
              <a:t>Legen har gennem århundreder været en væsentlig del af barnets hverdagsliv – med god grund . Der er forsket og tænkt mange tanker omkring legen og mange teoretikere og </a:t>
            </a:r>
            <a:r>
              <a:rPr lang="da-DK" dirty="0" err="1"/>
              <a:t>praktikkere</a:t>
            </a:r>
            <a:r>
              <a:rPr lang="da-DK" dirty="0"/>
              <a:t> kan være enige om at;</a:t>
            </a:r>
          </a:p>
          <a:p>
            <a:endParaRPr lang="da-DK" dirty="0"/>
          </a:p>
          <a:p>
            <a:r>
              <a:rPr lang="da-DK" dirty="0"/>
              <a:t>1	2	3	4	5</a:t>
            </a:r>
          </a:p>
          <a:p>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r>
              <a:rPr lang="da-DK" sz="1200" kern="1200" dirty="0">
                <a:solidFill>
                  <a:schemeClr val="tx1"/>
                </a:solidFill>
                <a:effectLst/>
                <a:latin typeface="+mn-lt"/>
                <a:ea typeface="+mn-ea"/>
                <a:cs typeface="+mn-cs"/>
              </a:rPr>
              <a:t>Legen er omdrejningspunktet for hvor barnet udvikler sig omkring – legen kalder på sjov og grin og initiativer i samspil og samvær</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200" kern="1200" dirty="0">
                <a:solidFill>
                  <a:schemeClr val="tx1"/>
                </a:solidFill>
                <a:effectLst/>
                <a:latin typeface="+mn-lt"/>
                <a:ea typeface="+mn-ea"/>
                <a:cs typeface="+mn-cs"/>
              </a:rPr>
              <a:t>Derfor går leg og læring </a:t>
            </a:r>
            <a:r>
              <a:rPr lang="da-DK" sz="1200" kern="1200" dirty="0" err="1">
                <a:solidFill>
                  <a:schemeClr val="tx1"/>
                </a:solidFill>
                <a:effectLst/>
                <a:latin typeface="+mn-lt"/>
                <a:ea typeface="+mn-ea"/>
                <a:cs typeface="+mn-cs"/>
              </a:rPr>
              <a:t>udvkling</a:t>
            </a:r>
            <a:r>
              <a:rPr lang="da-DK" sz="1200" kern="1200" dirty="0">
                <a:solidFill>
                  <a:schemeClr val="tx1"/>
                </a:solidFill>
                <a:effectLst/>
                <a:latin typeface="+mn-lt"/>
                <a:ea typeface="+mn-ea"/>
                <a:cs typeface="+mn-cs"/>
              </a:rPr>
              <a:t> ”hånd i hånd”</a:t>
            </a:r>
          </a:p>
          <a:p>
            <a:endParaRPr lang="da-DK" dirty="0"/>
          </a:p>
        </p:txBody>
      </p:sp>
      <p:sp>
        <p:nvSpPr>
          <p:cNvPr id="4" name="Pladsholder til diasnummer 3"/>
          <p:cNvSpPr>
            <a:spLocks noGrp="1"/>
          </p:cNvSpPr>
          <p:nvPr>
            <p:ph type="sldNum" sz="quarter" idx="10"/>
          </p:nvPr>
        </p:nvSpPr>
        <p:spPr/>
        <p:txBody>
          <a:bodyPr/>
          <a:lstStyle/>
          <a:p>
            <a:fld id="{5B9DE0B9-3A05-1C42-9D75-E68BD19C7738}" type="slidenum">
              <a:rPr lang="da-DK" smtClean="0"/>
              <a:t>2</a:t>
            </a:fld>
            <a:endParaRPr lang="da-DK"/>
          </a:p>
        </p:txBody>
      </p:sp>
    </p:spTree>
    <p:extLst>
      <p:ext uri="{BB962C8B-B14F-4D97-AF65-F5344CB8AC3E}">
        <p14:creationId xmlns:p14="http://schemas.microsoft.com/office/powerpoint/2010/main" val="365696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endParaRPr lang="da-DK" altLang="en-US" noProof="0" dirty="0">
              <a:ea typeface="MS PGothic" charset="-128"/>
            </a:endParaRPr>
          </a:p>
          <a:p>
            <a:pPr eaLnBrk="1" hangingPunct="1"/>
            <a:endParaRPr lang="da-DK" altLang="en-US" noProof="0" dirty="0">
              <a:ea typeface="MS PGothic" charset="-128"/>
            </a:endParaRPr>
          </a:p>
          <a:p>
            <a:pPr marL="0" indent="0" eaLnBrk="1" hangingPunct="1">
              <a:buNone/>
            </a:pPr>
            <a:r>
              <a:rPr lang="da-DK" sz="1200" b="1" dirty="0">
                <a:solidFill>
                  <a:srgbClr val="0070C0"/>
                </a:solidFill>
                <a:ea typeface="ＭＳ Ｐゴシック" charset="-128"/>
              </a:rPr>
              <a:t>PLAY Project er udviklet i USA af R. Solomon. Han har udviklet dette legetræningsprogram præcist til børn med </a:t>
            </a:r>
            <a:r>
              <a:rPr lang="da-DK" sz="1200" b="1" dirty="0" err="1">
                <a:solidFill>
                  <a:srgbClr val="0070C0"/>
                </a:solidFill>
                <a:ea typeface="ＭＳ Ｐゴシック" charset="-128"/>
              </a:rPr>
              <a:t>autismespektrumforstyrrelser</a:t>
            </a:r>
            <a:r>
              <a:rPr lang="da-DK" sz="1200" b="1" dirty="0">
                <a:solidFill>
                  <a:srgbClr val="0070C0"/>
                </a:solidFill>
                <a:ea typeface="ＭＳ Ｐゴシック" charset="-128"/>
              </a:rPr>
              <a:t>.  I USA er legetræningen en fast bestanddel at de tilbud familier får – når deres barn er diagnosticeret med autisme. i 30 stater i USA og i adskillige andre steder i Europa – </a:t>
            </a:r>
            <a:r>
              <a:rPr lang="da-DK" sz="1200" b="1" dirty="0" err="1">
                <a:solidFill>
                  <a:srgbClr val="0070C0"/>
                </a:solidFill>
                <a:ea typeface="ＭＳ Ｐゴシック" charset="-128"/>
              </a:rPr>
              <a:t>sågår</a:t>
            </a:r>
            <a:r>
              <a:rPr lang="da-DK" sz="1200" b="1" dirty="0">
                <a:solidFill>
                  <a:srgbClr val="0070C0"/>
                </a:solidFill>
                <a:ea typeface="ＭＳ Ｐゴシック" charset="-128"/>
              </a:rPr>
              <a:t> et sted i Japan !. Det særlige ved  dette program er at det er forældrebaseret. Forældrene ”uddannes” til at blive barnets legetræner.. Der kommer en professionel legetræner i hjemmet og giver sparring og gode ideer til videre leg.  Der er lavet et evidensbaseret forskningsprojekt  som indikerer at PLAY virker positivt på både elementer af  barnets autismeadfærd og på forældrenes trivsel. – det vender jeg tilbage til</a:t>
            </a:r>
          </a:p>
          <a:p>
            <a:pPr marL="0" indent="0" eaLnBrk="1" hangingPunct="1">
              <a:buNone/>
            </a:pPr>
            <a:endParaRPr lang="da-DK" sz="1200" b="1" dirty="0">
              <a:solidFill>
                <a:srgbClr val="0070C0"/>
              </a:solidFill>
              <a:ea typeface="ＭＳ Ｐゴシック" charset="-128"/>
            </a:endParaRPr>
          </a:p>
          <a:p>
            <a:pPr marL="0" indent="0" eaLnBrk="1" hangingPunct="1">
              <a:buNone/>
            </a:pPr>
            <a:r>
              <a:rPr lang="da-DK" sz="1200" b="1" dirty="0">
                <a:solidFill>
                  <a:srgbClr val="0070C0"/>
                </a:solidFill>
                <a:ea typeface="ＭＳ Ｐゴシック" charset="-128"/>
              </a:rPr>
              <a:t>Lige nu fokus på selve det strukturerede programmet og den måde det er opbygget på. </a:t>
            </a:r>
          </a:p>
          <a:p>
            <a:pPr marL="0" indent="0" eaLnBrk="1" hangingPunct="1">
              <a:buNone/>
            </a:pPr>
            <a:endParaRPr lang="da-DK" sz="1200" b="1" dirty="0">
              <a:solidFill>
                <a:srgbClr val="0070C0"/>
              </a:solidFill>
              <a:ea typeface="ＭＳ Ｐゴシック" charset="-128"/>
            </a:endParaRPr>
          </a:p>
          <a:p>
            <a:pPr marL="0" indent="0" eaLnBrk="1" hangingPunct="1">
              <a:buNone/>
            </a:pPr>
            <a:r>
              <a:rPr lang="da-DK" sz="1200" b="1" dirty="0">
                <a:solidFill>
                  <a:srgbClr val="0070C0"/>
                </a:solidFill>
                <a:ea typeface="ＭＳ Ｐゴシック" charset="-128"/>
              </a:rPr>
              <a:t>Gennemgang af slide………</a:t>
            </a:r>
          </a:p>
          <a:p>
            <a:pPr marL="0" indent="0" eaLnBrk="1" hangingPunct="1">
              <a:buNone/>
            </a:pPr>
            <a:endParaRPr lang="da-DK" sz="1200" b="1" dirty="0">
              <a:solidFill>
                <a:srgbClr val="0070C0"/>
              </a:solidFill>
              <a:ea typeface="ＭＳ Ｐゴシック" charset="-128"/>
            </a:endParaRPr>
          </a:p>
          <a:p>
            <a:pPr marL="0" indent="0" eaLnBrk="1" hangingPunct="1">
              <a:buNone/>
            </a:pPr>
            <a:r>
              <a:rPr lang="da-DK" sz="1200" b="1" dirty="0">
                <a:solidFill>
                  <a:srgbClr val="0070C0"/>
                </a:solidFill>
                <a:ea typeface="ＭＳ Ｐゴシック" charset="-128"/>
              </a:rPr>
              <a:t>(Modellen giver forældre og andre der er tæt på barnet mulighed for at engagere sig særligt -  i barnet.)</a:t>
            </a:r>
          </a:p>
          <a:p>
            <a:pPr marL="0" indent="0" eaLnBrk="1" hangingPunct="1">
              <a:buNone/>
            </a:pPr>
            <a:endParaRPr lang="da-DK" sz="1200" b="1" dirty="0">
              <a:solidFill>
                <a:srgbClr val="0070C0"/>
              </a:solidFill>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pPr>
              <a:defRPr/>
            </a:pPr>
            <a:fld id="{7116F304-27EA-4A41-94A0-E0F93C032E7F}" type="slidenum">
              <a:rPr lang="en-US" altLang="en-US" smtClean="0"/>
              <a:pPr>
                <a:defRPr/>
              </a:pPr>
              <a:t>3</a:t>
            </a:fld>
            <a:endParaRPr lang="en-US" altLang="en-US"/>
          </a:p>
        </p:txBody>
      </p:sp>
    </p:spTree>
    <p:extLst>
      <p:ext uri="{BB962C8B-B14F-4D97-AF65-F5344CB8AC3E}">
        <p14:creationId xmlns:p14="http://schemas.microsoft.com/office/powerpoint/2010/main" val="297512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AC0C7C3-6AD9-A640-A9F1-ACA0687CB96B}" type="slidenum">
              <a:rPr lang="da-DK" smtClean="0">
                <a:solidFill>
                  <a:prstClr val="black"/>
                </a:solidFill>
              </a:rPr>
              <a:pPr/>
              <a:t>7</a:t>
            </a:fld>
            <a:endParaRPr lang="da-DK">
              <a:solidFill>
                <a:prstClr val="black"/>
              </a:solidFill>
            </a:endParaRPr>
          </a:p>
        </p:txBody>
      </p:sp>
    </p:spTree>
    <p:extLst>
      <p:ext uri="{BB962C8B-B14F-4D97-AF65-F5344CB8AC3E}">
        <p14:creationId xmlns:p14="http://schemas.microsoft.com/office/powerpoint/2010/main" val="1287751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782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dirty="0">
              <a:ea typeface="ＭＳ Ｐゴシック" charset="-128"/>
            </a:endParaRPr>
          </a:p>
        </p:txBody>
      </p:sp>
      <p:sp>
        <p:nvSpPr>
          <p:cNvPr id="77827" name="Slide Number Placeholder 1"/>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01255" indent="-268790">
              <a:defRPr>
                <a:solidFill>
                  <a:schemeClr val="tx1"/>
                </a:solidFill>
                <a:latin typeface="Arial" charset="0"/>
                <a:ea typeface="ＭＳ Ｐゴシック" charset="-128"/>
              </a:defRPr>
            </a:lvl2pPr>
            <a:lvl3pPr marL="1079663" indent="-214732">
              <a:defRPr>
                <a:solidFill>
                  <a:schemeClr val="tx1"/>
                </a:solidFill>
                <a:latin typeface="Arial" charset="0"/>
                <a:ea typeface="ＭＳ Ｐゴシック" charset="-128"/>
              </a:defRPr>
            </a:lvl3pPr>
            <a:lvl4pPr marL="1512128" indent="-214732">
              <a:defRPr>
                <a:solidFill>
                  <a:schemeClr val="tx1"/>
                </a:solidFill>
                <a:latin typeface="Arial" charset="0"/>
                <a:ea typeface="ＭＳ Ｐゴシック" charset="-128"/>
              </a:defRPr>
            </a:lvl4pPr>
            <a:lvl5pPr marL="1944594" indent="-214732">
              <a:defRPr>
                <a:solidFill>
                  <a:schemeClr val="tx1"/>
                </a:solidFill>
                <a:latin typeface="Arial" charset="0"/>
                <a:ea typeface="ＭＳ Ｐゴシック" charset="-128"/>
              </a:defRPr>
            </a:lvl5pPr>
            <a:lvl6pPr marL="2377059" indent="-214732" eaLnBrk="0" fontAlgn="base" hangingPunct="0">
              <a:spcBef>
                <a:spcPct val="0"/>
              </a:spcBef>
              <a:spcAft>
                <a:spcPct val="0"/>
              </a:spcAft>
              <a:defRPr>
                <a:solidFill>
                  <a:schemeClr val="tx1"/>
                </a:solidFill>
                <a:latin typeface="Arial" charset="0"/>
                <a:ea typeface="ＭＳ Ｐゴシック" charset="-128"/>
              </a:defRPr>
            </a:lvl6pPr>
            <a:lvl7pPr marL="2809524" indent="-214732" eaLnBrk="0" fontAlgn="base" hangingPunct="0">
              <a:spcBef>
                <a:spcPct val="0"/>
              </a:spcBef>
              <a:spcAft>
                <a:spcPct val="0"/>
              </a:spcAft>
              <a:defRPr>
                <a:solidFill>
                  <a:schemeClr val="tx1"/>
                </a:solidFill>
                <a:latin typeface="Arial" charset="0"/>
                <a:ea typeface="ＭＳ Ｐゴシック" charset="-128"/>
              </a:defRPr>
            </a:lvl7pPr>
            <a:lvl8pPr marL="3241990" indent="-214732" eaLnBrk="0" fontAlgn="base" hangingPunct="0">
              <a:spcBef>
                <a:spcPct val="0"/>
              </a:spcBef>
              <a:spcAft>
                <a:spcPct val="0"/>
              </a:spcAft>
              <a:defRPr>
                <a:solidFill>
                  <a:schemeClr val="tx1"/>
                </a:solidFill>
                <a:latin typeface="Arial" charset="0"/>
                <a:ea typeface="ＭＳ Ｐゴシック" charset="-128"/>
              </a:defRPr>
            </a:lvl8pPr>
            <a:lvl9pPr marL="3674455" indent="-214732" eaLnBrk="0" fontAlgn="base" hangingPunct="0">
              <a:spcBef>
                <a:spcPct val="0"/>
              </a:spcBef>
              <a:spcAft>
                <a:spcPct val="0"/>
              </a:spcAft>
              <a:defRPr>
                <a:solidFill>
                  <a:schemeClr val="tx1"/>
                </a:solidFill>
                <a:latin typeface="Arial" charset="0"/>
                <a:ea typeface="ＭＳ Ｐゴシック" charset="-128"/>
              </a:defRPr>
            </a:lvl9pPr>
          </a:lstStyle>
          <a:p>
            <a:fld id="{8390DC5C-D42E-A748-924E-C74EEE6F4FF5}" type="slidenum">
              <a:rPr lang="en-US" altLang="en-US">
                <a:solidFill>
                  <a:prstClr val="black"/>
                </a:solidFill>
              </a:rPr>
              <a:pPr/>
              <a:t>8</a:t>
            </a:fld>
            <a:endParaRPr lang="en-US" altLang="en-US">
              <a:solidFill>
                <a:prstClr val="black"/>
              </a:solidFill>
            </a:endParaRPr>
          </a:p>
        </p:txBody>
      </p:sp>
    </p:spTree>
    <p:extLst>
      <p:ext uri="{BB962C8B-B14F-4D97-AF65-F5344CB8AC3E}">
        <p14:creationId xmlns:p14="http://schemas.microsoft.com/office/powerpoint/2010/main" val="1657382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601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altLang="en-US" noProof="0" dirty="0">
                <a:ea typeface="ＭＳ Ｐゴシック" charset="-128"/>
              </a:rPr>
              <a:t>Det der er så brugbart ved PLAY Project er bl.a. den </a:t>
            </a:r>
            <a:r>
              <a:rPr lang="da-DK" altLang="en-US" baseline="0" noProof="0" dirty="0">
                <a:ea typeface="ＭＳ Ｐゴシック" charset="-128"/>
              </a:rPr>
              <a:t>unikke profil, som udarbejdes til hvert barn. Den indeholder en beskrivelse/afdækning af barnets </a:t>
            </a:r>
            <a:r>
              <a:rPr lang="da-DK" altLang="en-US" baseline="0" noProof="0" dirty="0" err="1">
                <a:ea typeface="ＭＳ Ｐゴシック" charset="-128"/>
              </a:rPr>
              <a:t>KomfortZone</a:t>
            </a:r>
            <a:r>
              <a:rPr lang="da-DK" altLang="en-US" baseline="0" noProof="0" dirty="0">
                <a:ea typeface="ＭＳ Ｐゴシック" charset="-128"/>
              </a:rPr>
              <a:t> , </a:t>
            </a:r>
            <a:r>
              <a:rPr lang="da-DK" altLang="en-US" baseline="0" noProof="0" dirty="0" err="1">
                <a:ea typeface="ＭＳ Ｐゴシック" charset="-128"/>
              </a:rPr>
              <a:t>SensomotoriskProfil</a:t>
            </a:r>
            <a:r>
              <a:rPr lang="da-DK" altLang="en-US" baseline="0" noProof="0" dirty="0">
                <a:ea typeface="ＭＳ Ｐゴシック" charset="-128"/>
              </a:rPr>
              <a:t> og Funktionelt  udviklingsniveau.</a:t>
            </a:r>
            <a:endParaRPr lang="da-DK" altLang="en-US" noProof="0" dirty="0">
              <a:ea typeface="ＭＳ Ｐゴシック" charset="-128"/>
            </a:endParaRPr>
          </a:p>
          <a:p>
            <a:endParaRPr lang="en-US" altLang="en-US" dirty="0">
              <a:ea typeface="ＭＳ Ｐゴシック" charset="-128"/>
            </a:endParaRPr>
          </a:p>
        </p:txBody>
      </p:sp>
      <p:sp>
        <p:nvSpPr>
          <p:cNvPr id="86019" name="Slide Number Placeholder 1"/>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1363" indent="-284163">
              <a:defRPr>
                <a:solidFill>
                  <a:schemeClr val="tx1"/>
                </a:solidFill>
                <a:latin typeface="Arial" charset="0"/>
                <a:ea typeface="ＭＳ Ｐゴシック" charset="-128"/>
              </a:defRPr>
            </a:lvl2pPr>
            <a:lvl3pPr marL="1141413" indent="-227013">
              <a:defRPr>
                <a:solidFill>
                  <a:schemeClr val="tx1"/>
                </a:solidFill>
                <a:latin typeface="Arial" charset="0"/>
                <a:ea typeface="ＭＳ Ｐゴシック" charset="-128"/>
              </a:defRPr>
            </a:lvl3pPr>
            <a:lvl4pPr marL="1598613" indent="-227013">
              <a:defRPr>
                <a:solidFill>
                  <a:schemeClr val="tx1"/>
                </a:solidFill>
                <a:latin typeface="Arial" charset="0"/>
                <a:ea typeface="ＭＳ Ｐゴシック" charset="-128"/>
              </a:defRPr>
            </a:lvl4pPr>
            <a:lvl5pPr marL="2055813" indent="-227013">
              <a:defRPr>
                <a:solidFill>
                  <a:schemeClr val="tx1"/>
                </a:solidFill>
                <a:latin typeface="Arial" charset="0"/>
                <a:ea typeface="ＭＳ Ｐゴシック" charset="-128"/>
              </a:defRPr>
            </a:lvl5pPr>
            <a:lvl6pPr marL="2513013" indent="-227013" eaLnBrk="0" fontAlgn="base" hangingPunct="0">
              <a:spcBef>
                <a:spcPct val="0"/>
              </a:spcBef>
              <a:spcAft>
                <a:spcPct val="0"/>
              </a:spcAft>
              <a:defRPr>
                <a:solidFill>
                  <a:schemeClr val="tx1"/>
                </a:solidFill>
                <a:latin typeface="Arial" charset="0"/>
                <a:ea typeface="ＭＳ Ｐゴシック" charset="-128"/>
              </a:defRPr>
            </a:lvl6pPr>
            <a:lvl7pPr marL="2970213" indent="-227013" eaLnBrk="0" fontAlgn="base" hangingPunct="0">
              <a:spcBef>
                <a:spcPct val="0"/>
              </a:spcBef>
              <a:spcAft>
                <a:spcPct val="0"/>
              </a:spcAft>
              <a:defRPr>
                <a:solidFill>
                  <a:schemeClr val="tx1"/>
                </a:solidFill>
                <a:latin typeface="Arial" charset="0"/>
                <a:ea typeface="ＭＳ Ｐゴシック" charset="-128"/>
              </a:defRPr>
            </a:lvl7pPr>
            <a:lvl8pPr marL="3427413" indent="-227013" eaLnBrk="0" fontAlgn="base" hangingPunct="0">
              <a:spcBef>
                <a:spcPct val="0"/>
              </a:spcBef>
              <a:spcAft>
                <a:spcPct val="0"/>
              </a:spcAft>
              <a:defRPr>
                <a:solidFill>
                  <a:schemeClr val="tx1"/>
                </a:solidFill>
                <a:latin typeface="Arial" charset="0"/>
                <a:ea typeface="ＭＳ Ｐゴシック" charset="-128"/>
              </a:defRPr>
            </a:lvl8pPr>
            <a:lvl9pPr marL="3884613" indent="-227013" eaLnBrk="0" fontAlgn="base" hangingPunct="0">
              <a:spcBef>
                <a:spcPct val="0"/>
              </a:spcBef>
              <a:spcAft>
                <a:spcPct val="0"/>
              </a:spcAft>
              <a:defRPr>
                <a:solidFill>
                  <a:schemeClr val="tx1"/>
                </a:solidFill>
                <a:latin typeface="Arial" charset="0"/>
                <a:ea typeface="ＭＳ Ｐゴシック" charset="-128"/>
              </a:defRPr>
            </a:lvl9pPr>
          </a:lstStyle>
          <a:p>
            <a:fld id="{B0D60BBB-C4BA-BD43-86ED-19ED67E44CB7}" type="slidenum">
              <a:rPr lang="en-US" altLang="en-US"/>
              <a:pPr/>
              <a:t>9</a:t>
            </a:fld>
            <a:endParaRPr lang="en-US" altLang="en-US" dirty="0"/>
          </a:p>
        </p:txBody>
      </p:sp>
    </p:spTree>
    <p:extLst>
      <p:ext uri="{BB962C8B-B14F-4D97-AF65-F5344CB8AC3E}">
        <p14:creationId xmlns:p14="http://schemas.microsoft.com/office/powerpoint/2010/main" val="408933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42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sz="1200" b="1" kern="1200" dirty="0">
                <a:solidFill>
                  <a:schemeClr val="tx1"/>
                </a:solidFill>
                <a:effectLst/>
                <a:latin typeface="+mn-lt"/>
                <a:ea typeface="+mn-ea"/>
                <a:cs typeface="+mn-cs"/>
              </a:rPr>
              <a:t>Greenspan  slide: 1.  Selv regulering og fælles opmærksomhed        2.  Engagement og relationer </a:t>
            </a:r>
            <a:endParaRPr lang="da-DK" sz="1200" kern="1200" dirty="0">
              <a:solidFill>
                <a:schemeClr val="tx1"/>
              </a:solidFill>
              <a:effectLst/>
              <a:latin typeface="+mn-lt"/>
              <a:ea typeface="+mn-ea"/>
              <a:cs typeface="+mn-cs"/>
            </a:endParaRPr>
          </a:p>
          <a:p>
            <a:pPr eaLnBrk="0" fontAlgn="base" hangingPunct="0"/>
            <a:r>
              <a:rPr lang="da-DK" sz="1200" b="1" kern="1200" dirty="0">
                <a:solidFill>
                  <a:schemeClr val="tx1"/>
                </a:solidFill>
                <a:effectLst/>
                <a:latin typeface="+mn-lt"/>
                <a:ea typeface="+mn-ea"/>
                <a:cs typeface="+mn-cs"/>
              </a:rPr>
              <a:t>3.  Tovejs kommunikation 		          4.  Kompleks tovejs kommunikation</a:t>
            </a:r>
            <a:endParaRPr lang="da-DK" sz="1200" kern="1200" dirty="0">
              <a:solidFill>
                <a:schemeClr val="tx1"/>
              </a:solidFill>
              <a:effectLst/>
              <a:latin typeface="+mn-lt"/>
              <a:ea typeface="+mn-ea"/>
              <a:cs typeface="+mn-cs"/>
            </a:endParaRPr>
          </a:p>
          <a:p>
            <a:pPr eaLnBrk="0" fontAlgn="base" hangingPunct="0"/>
            <a:r>
              <a:rPr lang="da-DK" sz="1200" b="1" kern="1200" dirty="0">
                <a:solidFill>
                  <a:schemeClr val="tx1"/>
                </a:solidFill>
                <a:effectLst/>
                <a:latin typeface="+mn-lt"/>
                <a:ea typeface="+mn-ea"/>
                <a:cs typeface="+mn-cs"/>
              </a:rPr>
              <a:t>5.  Delt mening &amp; symbolsk leg                                6.  Følelsesmæssig tænkning </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PLAY </a:t>
            </a:r>
            <a:r>
              <a:rPr lang="da-DK" sz="1200" kern="1200" dirty="0" err="1">
                <a:solidFill>
                  <a:schemeClr val="tx1"/>
                </a:solidFill>
                <a:effectLst/>
                <a:latin typeface="+mn-lt"/>
                <a:ea typeface="+mn-ea"/>
                <a:cs typeface="+mn-cs"/>
              </a:rPr>
              <a:t>project</a:t>
            </a:r>
            <a:r>
              <a:rPr lang="da-DK" sz="1200" kern="1200" dirty="0">
                <a:solidFill>
                  <a:schemeClr val="tx1"/>
                </a:solidFill>
                <a:effectLst/>
                <a:latin typeface="+mn-lt"/>
                <a:ea typeface="+mn-ea"/>
                <a:cs typeface="+mn-cs"/>
              </a:rPr>
              <a:t> er overordnet set udviklet </a:t>
            </a:r>
            <a:r>
              <a:rPr lang="da-DK" sz="1200" kern="1200" dirty="0" err="1">
                <a:solidFill>
                  <a:schemeClr val="tx1"/>
                </a:solidFill>
                <a:effectLst/>
                <a:latin typeface="+mn-lt"/>
                <a:ea typeface="+mn-ea"/>
                <a:cs typeface="+mn-cs"/>
              </a:rPr>
              <a:t>udfra</a:t>
            </a:r>
            <a:r>
              <a:rPr lang="da-DK" sz="1200" kern="1200" dirty="0">
                <a:solidFill>
                  <a:schemeClr val="tx1"/>
                </a:solidFill>
                <a:effectLst/>
                <a:latin typeface="+mn-lt"/>
                <a:ea typeface="+mn-ea"/>
                <a:cs typeface="+mn-cs"/>
              </a:rPr>
              <a:t> Dr, Stanley Greenspans udviklingsmæssige tilgang til barnets bevidsthedsudvikling. Han tager udgangspunkt i det </a:t>
            </a:r>
            <a:r>
              <a:rPr lang="da-DK" sz="1200" kern="1200" dirty="0" err="1">
                <a:solidFill>
                  <a:schemeClr val="tx1"/>
                </a:solidFill>
                <a:effectLst/>
                <a:latin typeface="+mn-lt"/>
                <a:ea typeface="+mn-ea"/>
                <a:cs typeface="+mn-cs"/>
              </a:rPr>
              <a:t>neurotypiske</a:t>
            </a:r>
            <a:r>
              <a:rPr lang="da-DK" sz="1200" kern="1200" dirty="0">
                <a:solidFill>
                  <a:schemeClr val="tx1"/>
                </a:solidFill>
                <a:effectLst/>
                <a:latin typeface="+mn-lt"/>
                <a:ea typeface="+mn-ea"/>
                <a:cs typeface="+mn-cs"/>
              </a:rPr>
              <a:t> barn – almen udviklingen så at sige og tvister det så det kan være med til at beskrive udviklingen hos børn med udviklingsforstyrrelser.</a:t>
            </a:r>
          </a:p>
          <a:p>
            <a:r>
              <a:rPr lang="da-DK" sz="1200" kern="1200" dirty="0">
                <a:solidFill>
                  <a:schemeClr val="tx1"/>
                </a:solidFill>
                <a:effectLst/>
                <a:latin typeface="+mn-lt"/>
                <a:ea typeface="+mn-ea"/>
                <a:cs typeface="+mn-cs"/>
              </a:rPr>
              <a:t> Stanley Greenspan (er klinisk professor I psykiatri og pædiatri I USA), </a:t>
            </a:r>
            <a:r>
              <a:rPr lang="da-DK" sz="1200" i="1" kern="1200" dirty="0">
                <a:solidFill>
                  <a:schemeClr val="tx1"/>
                </a:solidFill>
                <a:effectLst/>
                <a:latin typeface="+mn-lt"/>
                <a:ea typeface="+mn-ea"/>
                <a:cs typeface="+mn-cs"/>
              </a:rPr>
              <a:t>skabte DIR (</a:t>
            </a:r>
            <a:r>
              <a:rPr lang="da-DK" sz="1200" i="1" kern="1200" dirty="0" err="1">
                <a:solidFill>
                  <a:schemeClr val="tx1"/>
                </a:solidFill>
                <a:effectLst/>
                <a:latin typeface="+mn-lt"/>
                <a:ea typeface="+mn-ea"/>
                <a:cs typeface="+mn-cs"/>
              </a:rPr>
              <a:t>developmentally</a:t>
            </a:r>
            <a:r>
              <a:rPr lang="da-DK" sz="1200" i="1" kern="1200" dirty="0">
                <a:solidFill>
                  <a:schemeClr val="tx1"/>
                </a:solidFill>
                <a:effectLst/>
                <a:latin typeface="+mn-lt"/>
                <a:ea typeface="+mn-ea"/>
                <a:cs typeface="+mn-cs"/>
              </a:rPr>
              <a:t>, </a:t>
            </a:r>
            <a:r>
              <a:rPr lang="da-DK" sz="1200" i="1" kern="1200" dirty="0" err="1">
                <a:solidFill>
                  <a:schemeClr val="tx1"/>
                </a:solidFill>
                <a:effectLst/>
                <a:latin typeface="+mn-lt"/>
                <a:ea typeface="+mn-ea"/>
                <a:cs typeface="+mn-cs"/>
              </a:rPr>
              <a:t>individual</a:t>
            </a:r>
            <a:r>
              <a:rPr lang="da-DK" sz="1200" i="1" kern="1200" dirty="0">
                <a:solidFill>
                  <a:schemeClr val="tx1"/>
                </a:solidFill>
                <a:effectLst/>
                <a:latin typeface="+mn-lt"/>
                <a:ea typeface="+mn-ea"/>
                <a:cs typeface="+mn-cs"/>
              </a:rPr>
              <a:t>, </a:t>
            </a:r>
            <a:r>
              <a:rPr lang="da-DK" sz="1200" i="1" kern="1200" dirty="0" err="1">
                <a:solidFill>
                  <a:schemeClr val="tx1"/>
                </a:solidFill>
                <a:effectLst/>
                <a:latin typeface="+mn-lt"/>
                <a:ea typeface="+mn-ea"/>
                <a:cs typeface="+mn-cs"/>
              </a:rPr>
              <a:t>relationship</a:t>
            </a:r>
            <a:r>
              <a:rPr lang="da-DK" sz="1200" i="1" kern="1200" dirty="0">
                <a:solidFill>
                  <a:schemeClr val="tx1"/>
                </a:solidFill>
                <a:effectLst/>
                <a:latin typeface="+mn-lt"/>
                <a:ea typeface="+mn-ea"/>
                <a:cs typeface="+mn-cs"/>
              </a:rPr>
              <a:t> </a:t>
            </a:r>
            <a:r>
              <a:rPr lang="da-DK" sz="1200" i="1" kern="1200" dirty="0" err="1">
                <a:solidFill>
                  <a:schemeClr val="tx1"/>
                </a:solidFill>
                <a:effectLst/>
                <a:latin typeface="+mn-lt"/>
                <a:ea typeface="+mn-ea"/>
                <a:cs typeface="+mn-cs"/>
              </a:rPr>
              <a:t>based</a:t>
            </a:r>
            <a:r>
              <a:rPr lang="da-DK" sz="1200" i="1" kern="1200" dirty="0">
                <a:solidFill>
                  <a:schemeClr val="tx1"/>
                </a:solidFill>
                <a:effectLst/>
                <a:latin typeface="+mn-lt"/>
                <a:ea typeface="+mn-ea"/>
                <a:cs typeface="+mn-cs"/>
              </a:rPr>
              <a:t>) model, Floortime, med henblik på at beskrive den følelsesmæssige, sociale og kognitive udvikling hos børn med udviklingsforsinkelser.</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Greenspan har beskrevet 6 stadier som beskriver de første  </a:t>
            </a:r>
            <a:r>
              <a:rPr lang="da-DK" sz="1200" b="1" kern="1200" dirty="0">
                <a:solidFill>
                  <a:schemeClr val="tx1"/>
                </a:solidFill>
                <a:effectLst/>
                <a:latin typeface="+mn-lt"/>
                <a:ea typeface="+mn-ea"/>
                <a:cs typeface="+mn-cs"/>
              </a:rPr>
              <a:t>udviklingsmæssige trin</a:t>
            </a:r>
            <a:r>
              <a:rPr lang="da-DK" sz="1200" kern="1200" dirty="0">
                <a:solidFill>
                  <a:schemeClr val="tx1"/>
                </a:solidFill>
                <a:effectLst/>
                <a:latin typeface="+mn-lt"/>
                <a:ea typeface="+mn-ea"/>
                <a:cs typeface="+mn-cs"/>
              </a:rPr>
              <a:t> i spæd og småbarnets </a:t>
            </a:r>
            <a:r>
              <a:rPr lang="da-DK" sz="1200" b="1" kern="1200" dirty="0">
                <a:solidFill>
                  <a:schemeClr val="tx1"/>
                </a:solidFill>
                <a:effectLst/>
                <a:latin typeface="+mn-lt"/>
                <a:ea typeface="+mn-ea"/>
                <a:cs typeface="+mn-cs"/>
              </a:rPr>
              <a:t>bevidsthedsudvikling </a:t>
            </a:r>
            <a:r>
              <a:rPr lang="da-DK" sz="1200" kern="1200" dirty="0">
                <a:solidFill>
                  <a:schemeClr val="tx1"/>
                </a:solidFill>
                <a:effectLst/>
                <a:latin typeface="+mn-lt"/>
                <a:ea typeface="+mn-ea"/>
                <a:cs typeface="+mn-cs"/>
              </a:rPr>
              <a:t>fra baby til førskolealderen. </a:t>
            </a:r>
          </a:p>
          <a:p>
            <a:r>
              <a:rPr lang="da-DK" sz="1200" kern="1200" dirty="0">
                <a:solidFill>
                  <a:schemeClr val="tx1"/>
                </a:solidFill>
                <a:effectLst/>
                <a:latin typeface="+mn-lt"/>
                <a:ea typeface="+mn-ea"/>
                <a:cs typeface="+mn-cs"/>
              </a:rPr>
              <a:t>For børn med specielle behov som ikke har været igennem disse stadier på same tid som </a:t>
            </a:r>
            <a:r>
              <a:rPr lang="da-DK" sz="1200" kern="1200" dirty="0" err="1">
                <a:solidFill>
                  <a:schemeClr val="tx1"/>
                </a:solidFill>
                <a:effectLst/>
                <a:latin typeface="+mn-lt"/>
                <a:ea typeface="+mn-ea"/>
                <a:cs typeface="+mn-cs"/>
              </a:rPr>
              <a:t>neurotypiske</a:t>
            </a:r>
            <a:r>
              <a:rPr lang="da-DK" sz="1200" kern="1200" dirty="0">
                <a:solidFill>
                  <a:schemeClr val="tx1"/>
                </a:solidFill>
                <a:effectLst/>
                <a:latin typeface="+mn-lt"/>
                <a:ea typeface="+mn-ea"/>
                <a:cs typeface="+mn-cs"/>
              </a:rPr>
              <a:t> babyer er </a:t>
            </a:r>
            <a:r>
              <a:rPr lang="da-DK" sz="1200" b="1" kern="1200" dirty="0">
                <a:solidFill>
                  <a:schemeClr val="tx1"/>
                </a:solidFill>
                <a:effectLst/>
                <a:latin typeface="+mn-lt"/>
                <a:ea typeface="+mn-ea"/>
                <a:cs typeface="+mn-cs"/>
              </a:rPr>
              <a:t>disse stadier</a:t>
            </a:r>
            <a:r>
              <a:rPr lang="da-DK" sz="1200" kern="1200" dirty="0">
                <a:solidFill>
                  <a:schemeClr val="tx1"/>
                </a:solidFill>
                <a:effectLst/>
                <a:latin typeface="+mn-lt"/>
                <a:ea typeface="+mn-ea"/>
                <a:cs typeface="+mn-cs"/>
              </a:rPr>
              <a:t> vigtige </a:t>
            </a:r>
            <a:r>
              <a:rPr lang="da-DK" sz="1200" b="1" kern="1200" dirty="0">
                <a:solidFill>
                  <a:schemeClr val="tx1"/>
                </a:solidFill>
                <a:effectLst/>
                <a:latin typeface="+mn-lt"/>
                <a:ea typeface="+mn-ea"/>
                <a:cs typeface="+mn-cs"/>
              </a:rPr>
              <a:t>behovsmarkører</a:t>
            </a:r>
            <a:r>
              <a:rPr lang="da-DK" sz="1200" kern="1200" dirty="0">
                <a:solidFill>
                  <a:schemeClr val="tx1"/>
                </a:solidFill>
                <a:effectLst/>
                <a:latin typeface="+mn-lt"/>
                <a:ea typeface="+mn-ea"/>
                <a:cs typeface="+mn-cs"/>
              </a:rPr>
              <a:t> som er nødvendige at opfylde/gennemgå for generel udvikling og trivsel. Det er hjælpsomt for den voksne legepartner at vide hvor skal jeg møde barnet  - så det bliver sjovest.</a:t>
            </a: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De 6 stadier bruger Greenspan en helt bog til at beskrive – så ganske kort handler de om:</a:t>
            </a:r>
          </a:p>
          <a:p>
            <a:r>
              <a:rPr lang="da-DK" sz="1200" b="1" kern="1200" dirty="0">
                <a:solidFill>
                  <a:schemeClr val="tx1"/>
                </a:solidFill>
                <a:effectLst/>
                <a:latin typeface="+mn-lt"/>
                <a:ea typeface="+mn-ea"/>
                <a:cs typeface="+mn-cs"/>
              </a:rPr>
              <a:t>1: Selvregulering og fælles opmærksomhed (o-3 mdr.)</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Første trin:  spædbarns alderen – de første uger  i livet – her udvikles</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Selvregulering og fælles opmærksomhed. Den voksne tager al initiativ – der spejles og inviteres for at vække barnets nysgerrighed i samspillet</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Barnets udvikler her evnerne til at evne til at kigge-lytte og være rolig – at selvregulere sig og på samme tid opdage blive interesseret og engageret i verden omkring sig.</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F.eks. barnet på puslebordet kikker på sin mor/far og kan kigge væk igen. Det kan dvæle ved et legetøj og tage blikket igen. Det er selvregulering. Barnet kan berolige sig selv. Fælles opmærksomhed er når der er fælles blik om hinanden. Der kigges på hinanden og der kigges væk når der er pause. Kontakten er ”samstemt”</a:t>
            </a:r>
            <a:r>
              <a:rPr lang="da-DK" sz="1200" i="1" kern="1200" dirty="0">
                <a:solidFill>
                  <a:schemeClr val="tx1"/>
                </a:solidFill>
                <a:effectLst/>
                <a:latin typeface="+mn-lt"/>
                <a:ea typeface="+mn-ea"/>
                <a:cs typeface="+mn-cs"/>
              </a:rPr>
              <a:t>.</a:t>
            </a:r>
            <a:r>
              <a:rPr lang="da-DK" sz="1200" kern="1200" dirty="0">
                <a:solidFill>
                  <a:schemeClr val="tx1"/>
                </a:solidFill>
                <a:effectLst/>
                <a:latin typeface="+mn-lt"/>
                <a:ea typeface="+mn-ea"/>
                <a:cs typeface="+mn-cs"/>
              </a:rPr>
              <a:t> </a:t>
            </a:r>
          </a:p>
          <a:p>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Det var lidt om teorien for PLAY – NU til praksis og om børnenes leg på Himmelev.</a:t>
            </a:r>
            <a:br>
              <a:rPr lang="da-DK" sz="1200" kern="1200" dirty="0">
                <a:solidFill>
                  <a:schemeClr val="tx1"/>
                </a:solidFill>
                <a:effectLst/>
                <a:latin typeface="+mn-lt"/>
                <a:ea typeface="+mn-ea"/>
                <a:cs typeface="+mn-cs"/>
              </a:rPr>
            </a:br>
            <a:endParaRPr lang="da-DK" sz="1200" kern="1200" dirty="0">
              <a:solidFill>
                <a:schemeClr val="tx1"/>
              </a:solidFill>
              <a:effectLst/>
              <a:latin typeface="+mn-lt"/>
              <a:ea typeface="+mn-ea"/>
              <a:cs typeface="+mn-cs"/>
            </a:endParaRP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b="1" kern="1200" dirty="0">
                <a:solidFill>
                  <a:schemeClr val="tx1"/>
                </a:solidFill>
                <a:effectLst/>
                <a:latin typeface="+mn-lt"/>
                <a:ea typeface="+mn-ea"/>
                <a:cs typeface="+mn-cs"/>
              </a:rPr>
              <a:t>2: Engagement og relationer (2-7 mdr.)</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Handler om: når ovenstående er på plads – udvikler barnet næste bevidsthedsstadie : Evnen til at føle nærvær og samhørighed med andre.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 F.eks. når barnet smiler tilbage til forælderen på den helt specielle måde babyer kan smile tilbage på og når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Baby bliver mere aktiv I sin måde at være i verden på. Arme og ben bevæges energisk når de kontaktes, der kommer lyde og bevægelserne er klart kommunikerende med mål f.eks. – rækker ud efter et kram. Evnen til at blive forelsket – i sin mor/far udvikles på dette stadie. Barnet bliver mere aktiv i sin nonverbale kommunikation med omverdenen. Glæden i øjnene. Barnet tager selv flere initiativer.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3: Tovejs kommunikation uden ord (3-10 </a:t>
            </a:r>
            <a:r>
              <a:rPr lang="da-DK" sz="1200" b="1" kern="1200" dirty="0" err="1">
                <a:solidFill>
                  <a:schemeClr val="tx1"/>
                </a:solidFill>
                <a:effectLst/>
                <a:latin typeface="+mn-lt"/>
                <a:ea typeface="+mn-ea"/>
                <a:cs typeface="+mn-cs"/>
              </a:rPr>
              <a:t>mdr</a:t>
            </a:r>
            <a:r>
              <a:rPr lang="da-DK" sz="1200" b="1" kern="1200" dirty="0">
                <a:solidFill>
                  <a:schemeClr val="tx1"/>
                </a:solidFill>
                <a:effectLst/>
                <a:latin typeface="+mn-lt"/>
                <a:ea typeface="+mn-ea"/>
                <a:cs typeface="+mn-cs"/>
              </a:rPr>
              <a:t>)</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De Færdigheder barnet udvikler på dette stadie er kommunikation gennem ansigtsudtryk, gestik og kropssprog</a:t>
            </a:r>
          </a:p>
          <a:p>
            <a:r>
              <a:rPr lang="da-DK" sz="1200" kern="1200" dirty="0">
                <a:solidFill>
                  <a:schemeClr val="tx1"/>
                </a:solidFill>
                <a:effectLst/>
                <a:latin typeface="+mn-lt"/>
                <a:ea typeface="+mn-ea"/>
                <a:cs typeface="+mn-cs"/>
              </a:rPr>
              <a:t>Barnet søger aktivt gensidighed. Her leger vi ”</a:t>
            </a:r>
            <a:r>
              <a:rPr lang="da-DK" sz="1200" kern="1200" dirty="0" err="1">
                <a:solidFill>
                  <a:schemeClr val="tx1"/>
                </a:solidFill>
                <a:effectLst/>
                <a:latin typeface="+mn-lt"/>
                <a:ea typeface="+mn-ea"/>
                <a:cs typeface="+mn-cs"/>
              </a:rPr>
              <a:t>tittte</a:t>
            </a:r>
            <a:r>
              <a:rPr lang="da-DK" sz="1200" kern="1200" dirty="0">
                <a:solidFill>
                  <a:schemeClr val="tx1"/>
                </a:solidFill>
                <a:effectLst/>
                <a:latin typeface="+mn-lt"/>
                <a:ea typeface="+mn-ea"/>
                <a:cs typeface="+mn-cs"/>
              </a:rPr>
              <a:t> bøh”</a:t>
            </a: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br>
              <a:rPr lang="da-DK" sz="1200" kern="1200" dirty="0">
                <a:solidFill>
                  <a:schemeClr val="tx1"/>
                </a:solidFill>
                <a:effectLst/>
                <a:latin typeface="+mn-lt"/>
                <a:ea typeface="+mn-ea"/>
                <a:cs typeface="+mn-cs"/>
              </a:rPr>
            </a:br>
            <a:r>
              <a:rPr lang="da-DK" sz="1200" b="1" kern="1200" dirty="0">
                <a:solidFill>
                  <a:schemeClr val="tx1"/>
                </a:solidFill>
                <a:effectLst/>
                <a:latin typeface="+mn-lt"/>
                <a:ea typeface="+mn-ea"/>
                <a:cs typeface="+mn-cs"/>
              </a:rPr>
              <a:t>4:Kompleks tovejs kommunikation (9-18 mdr.)</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Når ovenstående er på plads udvikles evnen til at løse problemer og barnet begynder at føle “sig selv”. Her mærker barnet en lyst til at få opfyldt et behov. Hvis f.eks. barnet er i gang med at spise og barnet vil have mere mad – giver det en lyd og kan tage det mors/fars hånd og fører til skålen med mere mad. Det er udviklingen i kompleksiteten i tankegangen og i evnen til at kommunikere der er central her – siden kommer der sprog og et højere niveau for tænkning. Her trilles bold og begejstres over det..</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Stage 5: Delt mening og symbolsk leg (24-30 </a:t>
            </a:r>
            <a:r>
              <a:rPr lang="da-DK" sz="1200" b="1" kern="1200" dirty="0" err="1">
                <a:solidFill>
                  <a:schemeClr val="tx1"/>
                </a:solidFill>
                <a:effectLst/>
                <a:latin typeface="+mn-lt"/>
                <a:ea typeface="+mn-ea"/>
                <a:cs typeface="+mn-cs"/>
              </a:rPr>
              <a:t>mdr</a:t>
            </a:r>
            <a:r>
              <a:rPr lang="da-DK" sz="1200" b="1" kern="1200" dirty="0">
                <a:solidFill>
                  <a:schemeClr val="tx1"/>
                </a:solidFill>
                <a:effectLst/>
                <a:latin typeface="+mn-lt"/>
                <a:ea typeface="+mn-ea"/>
                <a:cs typeface="+mn-cs"/>
              </a:rPr>
              <a:t>)</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På dette stadie begynder barnet at blive sig selv bevidst og kan kommunikere ideer og følelser – både verbalt og nonverbalt, Sproget udvikles omkring dette</a:t>
            </a:r>
          </a:p>
          <a:p>
            <a:r>
              <a:rPr lang="da-DK" sz="1200" kern="1200" dirty="0">
                <a:solidFill>
                  <a:schemeClr val="tx1"/>
                </a:solidFill>
                <a:effectLst/>
                <a:latin typeface="+mn-lt"/>
                <a:ea typeface="+mn-ea"/>
                <a:cs typeface="+mn-cs"/>
              </a:rPr>
              <a:t>Her begynder barnet med abstrakt tænkning, der kommer ord og forestillinger og fantasi i legene. Der kommer f.eks. lege hvor der laves mad – hvor der ingen mad er men forestillingen er der. (Pizza, bages kager m.m. – forestillingslege</a:t>
            </a: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b="1" kern="1200" dirty="0">
                <a:solidFill>
                  <a:schemeClr val="tx1"/>
                </a:solidFill>
                <a:effectLst/>
                <a:latin typeface="+mn-lt"/>
                <a:ea typeface="+mn-ea"/>
                <a:cs typeface="+mn-cs"/>
              </a:rPr>
              <a:t>Stage 6: Følelsesmæssig tænkning (fra 30 mdr. og …)</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PÅ dette stadie begynder barnet at have kapacitet til at reflektere på fremtidige behov, føle empati og at forstå at handlinger kan have konsekvenser og sætte ord på.</a:t>
            </a:r>
          </a:p>
          <a:p>
            <a:r>
              <a:rPr lang="da-DK" sz="1200" kern="1200" dirty="0">
                <a:solidFill>
                  <a:schemeClr val="tx1"/>
                </a:solidFill>
                <a:effectLst/>
                <a:latin typeface="+mn-lt"/>
                <a:ea typeface="+mn-ea"/>
                <a:cs typeface="+mn-cs"/>
              </a:rPr>
              <a:t>F.eks. ”jeg er sur på dig fordi du tog mit legetøj..” .Der stilles spørgsmål med reflekterende/mentaliserende  indhold;   hvor kommer mælken fra osv. der kan forhandles  Jeg vil gerne have den ko du leger- vil du have min hest? m.m.</a:t>
            </a:r>
          </a:p>
          <a:p>
            <a:r>
              <a:rPr lang="da-DK" sz="1200" kern="1200" dirty="0">
                <a:solidFill>
                  <a:schemeClr val="tx1"/>
                </a:solidFill>
                <a:effectLst/>
                <a:latin typeface="+mn-lt"/>
                <a:ea typeface="+mn-ea"/>
                <a:cs typeface="+mn-cs"/>
              </a:rPr>
              <a:t>	</a:t>
            </a:r>
          </a:p>
          <a:p>
            <a:r>
              <a:rPr lang="da-DK" sz="1200" kern="1200" dirty="0" err="1">
                <a:solidFill>
                  <a:schemeClr val="tx1"/>
                </a:solidFill>
                <a:effectLst/>
                <a:latin typeface="+mn-lt"/>
                <a:ea typeface="+mn-ea"/>
                <a:cs typeface="+mn-cs"/>
              </a:rPr>
              <a:t>Udfra</a:t>
            </a:r>
            <a:r>
              <a:rPr lang="da-DK" sz="1200" kern="1200" dirty="0">
                <a:solidFill>
                  <a:schemeClr val="tx1"/>
                </a:solidFill>
                <a:effectLst/>
                <a:latin typeface="+mn-lt"/>
                <a:ea typeface="+mn-ea"/>
                <a:cs typeface="+mn-cs"/>
              </a:rPr>
              <a:t> en udviklingspsykologisk vinkel er de 6 stadier et </a:t>
            </a:r>
            <a:r>
              <a:rPr lang="da-DK" sz="1200" b="1" kern="1200" dirty="0">
                <a:solidFill>
                  <a:schemeClr val="tx1"/>
                </a:solidFill>
                <a:effectLst/>
                <a:latin typeface="+mn-lt"/>
                <a:ea typeface="+mn-ea"/>
                <a:cs typeface="+mn-cs"/>
              </a:rPr>
              <a:t>solidt fundament</a:t>
            </a:r>
            <a:r>
              <a:rPr lang="da-DK" sz="1200" kern="1200" dirty="0">
                <a:solidFill>
                  <a:schemeClr val="tx1"/>
                </a:solidFill>
                <a:effectLst/>
                <a:latin typeface="+mn-lt"/>
                <a:ea typeface="+mn-ea"/>
                <a:cs typeface="+mn-cs"/>
              </a:rPr>
              <a:t> omkring alle børns følelsesmæssige, sociale og kognitive udvikling. </a:t>
            </a:r>
          </a:p>
          <a:p>
            <a:r>
              <a:rPr lang="da-DK" sz="1200" kern="1200" dirty="0">
                <a:solidFill>
                  <a:schemeClr val="tx1"/>
                </a:solidFill>
                <a:effectLst/>
                <a:latin typeface="+mn-lt"/>
                <a:ea typeface="+mn-ea"/>
                <a:cs typeface="+mn-cs"/>
              </a:rPr>
              <a:t>Børn med udviklingsforsinkelser bevæger sig/udvikler sig i samme rækkefølge men med meget forskellige tempi. Det illustrerer stigen her meget godt;</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b="1" kern="1200" dirty="0">
                <a:solidFill>
                  <a:schemeClr val="tx1"/>
                </a:solidFill>
                <a:effectLst/>
                <a:latin typeface="+mn-lt"/>
                <a:ea typeface="+mn-ea"/>
                <a:cs typeface="+mn-cs"/>
              </a:rPr>
              <a:t>Stigen:</a:t>
            </a:r>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 Alle stadierne skal fyldes op inden de går videre til de næste stadier i den mere avancerede udvikling. </a:t>
            </a:r>
          </a:p>
          <a:p>
            <a:r>
              <a:rPr lang="da-DK" sz="1200" kern="1200" dirty="0">
                <a:solidFill>
                  <a:schemeClr val="tx1"/>
                </a:solidFill>
                <a:effectLst/>
                <a:latin typeface="+mn-lt"/>
                <a:ea typeface="+mn-ea"/>
                <a:cs typeface="+mn-cs"/>
              </a:rPr>
              <a:t>Det er her børn med autisme  (og andre med udviklingsudfordringer) kan komme til at stå længe på et trin og måske ikke komme helt op på stigen. Nogle af de børn der bor på Himmelev kommer måske ikke længere op end trin 2 – men det at være </a:t>
            </a:r>
            <a:r>
              <a:rPr lang="da-DK" sz="1200" kern="1200" dirty="0" err="1">
                <a:solidFill>
                  <a:schemeClr val="tx1"/>
                </a:solidFill>
                <a:effectLst/>
                <a:latin typeface="+mn-lt"/>
                <a:ea typeface="+mn-ea"/>
                <a:cs typeface="+mn-cs"/>
              </a:rPr>
              <a:t>istand</a:t>
            </a:r>
            <a:r>
              <a:rPr lang="da-DK" sz="1200" kern="1200" dirty="0">
                <a:solidFill>
                  <a:schemeClr val="tx1"/>
                </a:solidFill>
                <a:effectLst/>
                <a:latin typeface="+mn-lt"/>
                <a:ea typeface="+mn-ea"/>
                <a:cs typeface="+mn-cs"/>
              </a:rPr>
              <a:t> til at finde barnets bevidsthedsniveau og på den måde møde barnet hvor det er – giver gode </a:t>
            </a:r>
            <a:r>
              <a:rPr lang="da-DK" sz="1200" kern="1200" dirty="0" err="1">
                <a:solidFill>
                  <a:schemeClr val="tx1"/>
                </a:solidFill>
                <a:effectLst/>
                <a:latin typeface="+mn-lt"/>
                <a:ea typeface="+mn-ea"/>
                <a:cs typeface="+mn-cs"/>
              </a:rPr>
              <a:t>mulighederfor</a:t>
            </a:r>
            <a:r>
              <a:rPr lang="da-DK" sz="1200" kern="1200" dirty="0">
                <a:solidFill>
                  <a:schemeClr val="tx1"/>
                </a:solidFill>
                <a:effectLst/>
                <a:latin typeface="+mn-lt"/>
                <a:ea typeface="+mn-ea"/>
                <a:cs typeface="+mn-cs"/>
              </a:rPr>
              <a:t> at finde sjove lege. Vi har et helt katalog med lege på forskellige stadier – ballon, fjer, sæbebobler, trille bold, bygge </a:t>
            </a:r>
            <a:r>
              <a:rPr lang="da-DK" sz="1200" kern="1200" dirty="0" err="1">
                <a:solidFill>
                  <a:schemeClr val="tx1"/>
                </a:solidFill>
                <a:effectLst/>
                <a:latin typeface="+mn-lt"/>
                <a:ea typeface="+mn-ea"/>
                <a:cs typeface="+mn-cs"/>
              </a:rPr>
              <a:t>kuglebaner</a:t>
            </a:r>
            <a:r>
              <a:rPr lang="da-DK" sz="1200" kern="1200" dirty="0">
                <a:solidFill>
                  <a:schemeClr val="tx1"/>
                </a:solidFill>
                <a:effectLst/>
                <a:latin typeface="+mn-lt"/>
                <a:ea typeface="+mn-ea"/>
                <a:cs typeface="+mn-cs"/>
              </a:rPr>
              <a:t> </a:t>
            </a:r>
            <a:r>
              <a:rPr lang="da-DK" sz="1200" kern="1200" dirty="0" err="1">
                <a:solidFill>
                  <a:schemeClr val="tx1"/>
                </a:solidFill>
                <a:effectLst/>
                <a:latin typeface="+mn-lt"/>
                <a:ea typeface="+mn-ea"/>
                <a:cs typeface="+mn-cs"/>
              </a:rPr>
              <a:t>osv</a:t>
            </a: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Greenspan siger – og det er også vores erfaring – at man godt kan bevæge sig rundt på de forskellige trin .(som stigen også symboliserer). Det gør alle børn i deres bevidsthedsudvikling – børn med udviklingsudfordringer skal støttes og </a:t>
            </a:r>
            <a:r>
              <a:rPr lang="da-DK" sz="1200" kern="1200" dirty="0" err="1">
                <a:solidFill>
                  <a:schemeClr val="tx1"/>
                </a:solidFill>
                <a:effectLst/>
                <a:latin typeface="+mn-lt"/>
                <a:ea typeface="+mn-ea"/>
                <a:cs typeface="+mn-cs"/>
              </a:rPr>
              <a:t>promtes</a:t>
            </a:r>
            <a:r>
              <a:rPr lang="da-DK" sz="1200" kern="1200" dirty="0">
                <a:solidFill>
                  <a:schemeClr val="tx1"/>
                </a:solidFill>
                <a:effectLst/>
                <a:latin typeface="+mn-lt"/>
                <a:ea typeface="+mn-ea"/>
                <a:cs typeface="+mn-cs"/>
              </a:rPr>
              <a:t> mere end </a:t>
            </a:r>
            <a:r>
              <a:rPr lang="da-DK" sz="1200" kern="1200" dirty="0" err="1">
                <a:solidFill>
                  <a:schemeClr val="tx1"/>
                </a:solidFill>
                <a:effectLst/>
                <a:latin typeface="+mn-lt"/>
                <a:ea typeface="+mn-ea"/>
                <a:cs typeface="+mn-cs"/>
              </a:rPr>
              <a:t>neurotypiske</a:t>
            </a:r>
            <a:r>
              <a:rPr lang="da-DK" sz="1200" kern="1200" dirty="0">
                <a:solidFill>
                  <a:schemeClr val="tx1"/>
                </a:solidFill>
                <a:effectLst/>
                <a:latin typeface="+mn-lt"/>
                <a:ea typeface="+mn-ea"/>
                <a:cs typeface="+mn-cs"/>
              </a:rPr>
              <a:t> børn.</a:t>
            </a:r>
          </a:p>
          <a:p>
            <a:r>
              <a:rPr lang="da-DK" sz="1200" kern="1200" dirty="0">
                <a:solidFill>
                  <a:schemeClr val="tx1"/>
                </a:solidFill>
                <a:effectLst/>
                <a:latin typeface="+mn-lt"/>
                <a:ea typeface="+mn-ea"/>
                <a:cs typeface="+mn-cs"/>
              </a:rPr>
              <a:t> </a:t>
            </a:r>
          </a:p>
          <a:p>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Det er – for barnets stressniveau vigtig - at man ikke ”presser” barnet til videre trin op før alle et stadie er  ”sikre baser” for barnet. Måske man skal lege på samme trin meget </a:t>
            </a:r>
            <a:r>
              <a:rPr lang="da-DK" sz="1200" kern="1200" dirty="0" err="1">
                <a:solidFill>
                  <a:schemeClr val="tx1"/>
                </a:solidFill>
                <a:effectLst/>
                <a:latin typeface="+mn-lt"/>
                <a:ea typeface="+mn-ea"/>
                <a:cs typeface="+mn-cs"/>
              </a:rPr>
              <a:t>meget</a:t>
            </a:r>
            <a:r>
              <a:rPr lang="da-DK" sz="1200" kern="1200" dirty="0">
                <a:solidFill>
                  <a:schemeClr val="tx1"/>
                </a:solidFill>
                <a:effectLst/>
                <a:latin typeface="+mn-lt"/>
                <a:ea typeface="+mn-ea"/>
                <a:cs typeface="+mn-cs"/>
              </a:rPr>
              <a:t> længe og med forskellige lege – så er det det der er givende for barnet. Det er her vi ser glade glimt i øjnene –  </a:t>
            </a:r>
          </a:p>
          <a:p>
            <a:r>
              <a:rPr lang="da-DK" sz="1200" kern="1200" dirty="0">
                <a:solidFill>
                  <a:schemeClr val="tx1"/>
                </a:solidFill>
                <a:effectLst/>
                <a:latin typeface="+mn-lt"/>
                <a:ea typeface="+mn-ea"/>
                <a:cs typeface="+mn-cs"/>
              </a:rPr>
              <a:t>Vi har set der kan gå måneder med at dele fælles glæde ved en ballon der sættes i luften. Det er vigtigt det er sjovt i fællesskabet men vigtigst at det er barnet der synes det er sjovt. </a:t>
            </a:r>
          </a:p>
          <a:p>
            <a:r>
              <a:rPr lang="da-DK" sz="1200" kern="1200" dirty="0">
                <a:solidFill>
                  <a:schemeClr val="tx1"/>
                </a:solidFill>
                <a:effectLst/>
                <a:latin typeface="+mn-lt"/>
                <a:ea typeface="+mn-ea"/>
                <a:cs typeface="+mn-cs"/>
              </a:rPr>
              <a:t>Ved at beskrive barnet gennem de 6 stadier får vi mulighed for at vurdere hvor barnet et – helt ned i detaljerne.(til fingerspidserne – så at sige).</a:t>
            </a:r>
          </a:p>
          <a:p>
            <a:r>
              <a:rPr lang="da-DK" sz="1200" kern="1200" dirty="0">
                <a:solidFill>
                  <a:schemeClr val="tx1"/>
                </a:solidFill>
                <a:effectLst/>
                <a:latin typeface="+mn-lt"/>
                <a:ea typeface="+mn-ea"/>
                <a:cs typeface="+mn-cs"/>
              </a:rPr>
              <a:t>Måden vi måler hvor barnet et på de funktionelle udviklingsniveauer – har Greenspan udviklet et skema til. Det ser sådan her ud (Slide med ”udviklingsdiagram”).</a:t>
            </a:r>
          </a:p>
          <a:p>
            <a:r>
              <a:rPr lang="da-DK" sz="1200" kern="1200" dirty="0">
                <a:solidFill>
                  <a:schemeClr val="tx1"/>
                </a:solidFill>
                <a:effectLst/>
                <a:latin typeface="+mn-lt"/>
                <a:ea typeface="+mn-ea"/>
                <a:cs typeface="+mn-cs"/>
              </a:rPr>
              <a:t> </a:t>
            </a:r>
          </a:p>
          <a:p>
            <a:br>
              <a:rPr lang="da-DK" sz="1200" kern="1200" dirty="0">
                <a:solidFill>
                  <a:schemeClr val="tx1"/>
                </a:solidFill>
                <a:effectLst/>
                <a:latin typeface="+mn-lt"/>
                <a:ea typeface="+mn-ea"/>
                <a:cs typeface="+mn-cs"/>
              </a:rPr>
            </a:br>
            <a:r>
              <a:rPr lang="da-DK" sz="1200" kern="1200" dirty="0">
                <a:solidFill>
                  <a:schemeClr val="tx1"/>
                </a:solidFill>
                <a:effectLst/>
                <a:latin typeface="+mn-lt"/>
                <a:ea typeface="+mn-ea"/>
                <a:cs typeface="+mn-cs"/>
              </a:rPr>
              <a:t> </a:t>
            </a:r>
          </a:p>
          <a:p>
            <a:r>
              <a:rPr lang="da-DK" sz="1200" kern="1200" dirty="0">
                <a:solidFill>
                  <a:schemeClr val="tx1"/>
                </a:solidFill>
                <a:effectLst/>
                <a:latin typeface="+mn-lt"/>
                <a:ea typeface="+mn-ea"/>
                <a:cs typeface="+mn-cs"/>
              </a:rPr>
              <a:t> </a:t>
            </a:r>
          </a:p>
          <a:p>
            <a:endParaRPr lang="en-US" altLang="en-US" dirty="0">
              <a:ea typeface="ＭＳ Ｐゴシック" charset="-128"/>
            </a:endParaRPr>
          </a:p>
        </p:txBody>
      </p:sp>
      <p:sp>
        <p:nvSpPr>
          <p:cNvPr id="942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28284" indent="-279301">
              <a:defRPr>
                <a:solidFill>
                  <a:schemeClr val="tx1"/>
                </a:solidFill>
                <a:latin typeface="Arial" charset="0"/>
                <a:ea typeface="ＭＳ Ｐゴシック" charset="-128"/>
              </a:defRPr>
            </a:lvl2pPr>
            <a:lvl3pPr marL="1120206" indent="-223741">
              <a:defRPr>
                <a:solidFill>
                  <a:schemeClr val="tx1"/>
                </a:solidFill>
                <a:latin typeface="Arial" charset="0"/>
                <a:ea typeface="ＭＳ Ｐゴシック" charset="-128"/>
              </a:defRPr>
            </a:lvl3pPr>
            <a:lvl4pPr marL="1569189" indent="-223741">
              <a:defRPr>
                <a:solidFill>
                  <a:schemeClr val="tx1"/>
                </a:solidFill>
                <a:latin typeface="Arial" charset="0"/>
                <a:ea typeface="ＭＳ Ｐゴシック" charset="-128"/>
              </a:defRPr>
            </a:lvl4pPr>
            <a:lvl5pPr marL="2018172" indent="-223741">
              <a:defRPr>
                <a:solidFill>
                  <a:schemeClr val="tx1"/>
                </a:solidFill>
                <a:latin typeface="Arial" charset="0"/>
                <a:ea typeface="ＭＳ Ｐゴシック" charset="-128"/>
              </a:defRPr>
            </a:lvl5pPr>
            <a:lvl6pPr marL="2450638" indent="-223741" eaLnBrk="0" fontAlgn="base" hangingPunct="0">
              <a:spcBef>
                <a:spcPct val="0"/>
              </a:spcBef>
              <a:spcAft>
                <a:spcPct val="0"/>
              </a:spcAft>
              <a:defRPr>
                <a:solidFill>
                  <a:schemeClr val="tx1"/>
                </a:solidFill>
                <a:latin typeface="Arial" charset="0"/>
                <a:ea typeface="ＭＳ Ｐゴシック" charset="-128"/>
              </a:defRPr>
            </a:lvl6pPr>
            <a:lvl7pPr marL="2883103" indent="-223741" eaLnBrk="0" fontAlgn="base" hangingPunct="0">
              <a:spcBef>
                <a:spcPct val="0"/>
              </a:spcBef>
              <a:spcAft>
                <a:spcPct val="0"/>
              </a:spcAft>
              <a:defRPr>
                <a:solidFill>
                  <a:schemeClr val="tx1"/>
                </a:solidFill>
                <a:latin typeface="Arial" charset="0"/>
                <a:ea typeface="ＭＳ Ｐゴシック" charset="-128"/>
              </a:defRPr>
            </a:lvl7pPr>
            <a:lvl8pPr marL="3315569" indent="-223741" eaLnBrk="0" fontAlgn="base" hangingPunct="0">
              <a:spcBef>
                <a:spcPct val="0"/>
              </a:spcBef>
              <a:spcAft>
                <a:spcPct val="0"/>
              </a:spcAft>
              <a:defRPr>
                <a:solidFill>
                  <a:schemeClr val="tx1"/>
                </a:solidFill>
                <a:latin typeface="Arial" charset="0"/>
                <a:ea typeface="ＭＳ Ｐゴシック" charset="-128"/>
              </a:defRPr>
            </a:lvl8pPr>
            <a:lvl9pPr marL="3748034" indent="-223741" eaLnBrk="0" fontAlgn="base" hangingPunct="0">
              <a:spcBef>
                <a:spcPct val="0"/>
              </a:spcBef>
              <a:spcAft>
                <a:spcPct val="0"/>
              </a:spcAft>
              <a:defRPr>
                <a:solidFill>
                  <a:schemeClr val="tx1"/>
                </a:solidFill>
                <a:latin typeface="Arial" charset="0"/>
                <a:ea typeface="ＭＳ Ｐゴシック" charset="-128"/>
              </a:defRPr>
            </a:lvl9pPr>
          </a:lstStyle>
          <a:p>
            <a:fld id="{968EDB3C-5631-E343-8534-0D37453AD2C5}" type="slidenum">
              <a:rPr lang="en-US" altLang="en-US">
                <a:solidFill>
                  <a:prstClr val="black"/>
                </a:solidFill>
              </a:rPr>
              <a:pPr/>
              <a:t>10</a:t>
            </a:fld>
            <a:endParaRPr lang="en-US" altLang="en-US" dirty="0">
              <a:solidFill>
                <a:prstClr val="black"/>
              </a:solidFill>
            </a:endParaRPr>
          </a:p>
        </p:txBody>
      </p:sp>
    </p:spTree>
    <p:extLst>
      <p:ext uri="{BB962C8B-B14F-4D97-AF65-F5344CB8AC3E}">
        <p14:creationId xmlns:p14="http://schemas.microsoft.com/office/powerpoint/2010/main" val="260323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11</a:t>
            </a:fld>
            <a:endParaRPr lang="da-DK"/>
          </a:p>
        </p:txBody>
      </p:sp>
    </p:spTree>
    <p:extLst>
      <p:ext uri="{BB962C8B-B14F-4D97-AF65-F5344CB8AC3E}">
        <p14:creationId xmlns:p14="http://schemas.microsoft.com/office/powerpoint/2010/main" val="2108237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fleste børn med autisme</a:t>
            </a:r>
            <a:r>
              <a:rPr lang="da-DK" baseline="0" dirty="0"/>
              <a:t> spektrum forstyrrelse har ringe erfaringer med, at have det sjov med andre mennesker. Derfor bestræber vi os på at det bliver sjovt og vi holder øje med, hvad der er barnets motivation.</a:t>
            </a:r>
          </a:p>
          <a:p>
            <a:r>
              <a:rPr lang="da-DK" baseline="0" dirty="0"/>
              <a:t>Det kræver tid, øvelse og bestemt også at man sikre at møde barnet på rette niveau. Møder vi barnet for højt, og har for høje ambitioner på barnets vegne, mister barnet sin interesse for at være engageret i samspillet med os og modsat møder vi barnet for lavt vil det også trække sig.</a:t>
            </a:r>
            <a:endParaRPr lang="da-DK"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da-DK" altLang="en-US" b="1" dirty="0">
              <a:solidFill>
                <a:srgbClr val="0070C0"/>
              </a:solidFill>
              <a:ea typeface="ＭＳ Ｐゴシック" charset="-128"/>
            </a:endParaRPr>
          </a:p>
        </p:txBody>
      </p:sp>
      <p:sp>
        <p:nvSpPr>
          <p:cNvPr id="4" name="Pladsholder til diasnummer 3"/>
          <p:cNvSpPr>
            <a:spLocks noGrp="1"/>
          </p:cNvSpPr>
          <p:nvPr>
            <p:ph type="sldNum" sz="quarter" idx="10"/>
          </p:nvPr>
        </p:nvSpPr>
        <p:spPr/>
        <p:txBody>
          <a:bodyPr/>
          <a:lstStyle/>
          <a:p>
            <a:fld id="{5B9DE0B9-3A05-1C42-9D75-E68BD19C7738}" type="slidenum">
              <a:rPr lang="da-DK" smtClean="0"/>
              <a:t>12</a:t>
            </a:fld>
            <a:endParaRPr lang="da-DK"/>
          </a:p>
        </p:txBody>
      </p:sp>
    </p:spTree>
    <p:extLst>
      <p:ext uri="{BB962C8B-B14F-4D97-AF65-F5344CB8AC3E}">
        <p14:creationId xmlns:p14="http://schemas.microsoft.com/office/powerpoint/2010/main" val="12832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3BA07-CE17-8D4C-9FDC-1AE261F97CE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D5E2C95-77BA-F645-8843-12187A5661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D39DC58-4360-9946-9DFF-DD6A6F9788C4}"/>
              </a:ext>
            </a:extLst>
          </p:cNvPr>
          <p:cNvSpPr>
            <a:spLocks noGrp="1"/>
          </p:cNvSpPr>
          <p:nvPr>
            <p:ph type="dt" sz="half" idx="10"/>
          </p:nvPr>
        </p:nvSpPr>
        <p:spPr/>
        <p:txBody>
          <a:bodyPr/>
          <a:lstStyle/>
          <a:p>
            <a:fld id="{5EE7AB1C-1D40-774B-9D0F-CA8B8E52E776}" type="datetime1">
              <a:rPr lang="da-DK" smtClean="0"/>
              <a:t>11.10.2021</a:t>
            </a:fld>
            <a:endParaRPr lang="da-DK"/>
          </a:p>
        </p:txBody>
      </p:sp>
      <p:sp>
        <p:nvSpPr>
          <p:cNvPr id="5" name="Pladsholder til sidefod 4">
            <a:extLst>
              <a:ext uri="{FF2B5EF4-FFF2-40B4-BE49-F238E27FC236}">
                <a16:creationId xmlns:a16="http://schemas.microsoft.com/office/drawing/2014/main" id="{060D5515-99F2-3C47-B7C8-F70470E2280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2634551-B8A7-C949-B14A-3D7DFAF8445D}"/>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422785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92760-BE43-4145-994B-16E1AE7ADCE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42C198C-3110-B842-9F49-BFA193DDDE98}"/>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B0C7626-61EF-3543-AB2B-FA748C2A38D5}"/>
              </a:ext>
            </a:extLst>
          </p:cNvPr>
          <p:cNvSpPr>
            <a:spLocks noGrp="1"/>
          </p:cNvSpPr>
          <p:nvPr>
            <p:ph type="dt" sz="half" idx="10"/>
          </p:nvPr>
        </p:nvSpPr>
        <p:spPr/>
        <p:txBody>
          <a:bodyPr/>
          <a:lstStyle/>
          <a:p>
            <a:fld id="{DC7102A3-9F30-1B4F-A982-6232245C89D8}" type="datetime1">
              <a:rPr lang="da-DK" smtClean="0"/>
              <a:t>11.10.2021</a:t>
            </a:fld>
            <a:endParaRPr lang="da-DK"/>
          </a:p>
        </p:txBody>
      </p:sp>
      <p:sp>
        <p:nvSpPr>
          <p:cNvPr id="5" name="Pladsholder til sidefod 4">
            <a:extLst>
              <a:ext uri="{FF2B5EF4-FFF2-40B4-BE49-F238E27FC236}">
                <a16:creationId xmlns:a16="http://schemas.microsoft.com/office/drawing/2014/main" id="{C6D5AA3E-76A5-2E44-BB70-B36FE61BC05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AC6579-5C58-024F-B8EB-23878EAC0C0C}"/>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727412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658FB99-1A5F-444A-8D2F-3649E4E781E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DAA62A96-5852-0F43-8763-44BB2E6A2E01}"/>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2835585-E8D6-3F4A-8DF7-B5D363486523}"/>
              </a:ext>
            </a:extLst>
          </p:cNvPr>
          <p:cNvSpPr>
            <a:spLocks noGrp="1"/>
          </p:cNvSpPr>
          <p:nvPr>
            <p:ph type="dt" sz="half" idx="10"/>
          </p:nvPr>
        </p:nvSpPr>
        <p:spPr/>
        <p:txBody>
          <a:bodyPr/>
          <a:lstStyle/>
          <a:p>
            <a:fld id="{31BD6DF8-1490-B842-A2FE-904B6E4A0957}" type="datetime1">
              <a:rPr lang="da-DK" smtClean="0"/>
              <a:t>11.10.2021</a:t>
            </a:fld>
            <a:endParaRPr lang="da-DK"/>
          </a:p>
        </p:txBody>
      </p:sp>
      <p:sp>
        <p:nvSpPr>
          <p:cNvPr id="5" name="Pladsholder til sidefod 4">
            <a:extLst>
              <a:ext uri="{FF2B5EF4-FFF2-40B4-BE49-F238E27FC236}">
                <a16:creationId xmlns:a16="http://schemas.microsoft.com/office/drawing/2014/main" id="{BD121D87-9E3B-9B4B-BE7D-379EEA3333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71A568E-9500-A844-AD2B-F4702D397566}"/>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333751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2ACA81-487F-534F-A0C5-8AB9A1419C6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7D3B6EE-7FCE-E648-9645-D48328C412A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5163FFD-9BE5-9540-9D13-01E7228EAD6B}"/>
              </a:ext>
            </a:extLst>
          </p:cNvPr>
          <p:cNvSpPr>
            <a:spLocks noGrp="1"/>
          </p:cNvSpPr>
          <p:nvPr>
            <p:ph type="dt" sz="half" idx="10"/>
          </p:nvPr>
        </p:nvSpPr>
        <p:spPr/>
        <p:txBody>
          <a:bodyPr/>
          <a:lstStyle/>
          <a:p>
            <a:fld id="{DEFE4136-ED04-6A49-9A31-7D8B9E589B19}" type="datetime1">
              <a:rPr lang="da-DK" smtClean="0"/>
              <a:t>11.10.2021</a:t>
            </a:fld>
            <a:endParaRPr lang="da-DK"/>
          </a:p>
        </p:txBody>
      </p:sp>
      <p:sp>
        <p:nvSpPr>
          <p:cNvPr id="5" name="Pladsholder til sidefod 4">
            <a:extLst>
              <a:ext uri="{FF2B5EF4-FFF2-40B4-BE49-F238E27FC236}">
                <a16:creationId xmlns:a16="http://schemas.microsoft.com/office/drawing/2014/main" id="{D894800D-6A49-B444-B7A5-7D1B598CFCF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F33FA00-A3AC-DD42-87E1-1ACAD77C8539}"/>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383564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03E676-827C-024F-8168-B59A670C5985}"/>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EE89973-9D01-7046-A2A7-ADEF32127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F955DFF-073C-9C48-A791-872206333D48}"/>
              </a:ext>
            </a:extLst>
          </p:cNvPr>
          <p:cNvSpPr>
            <a:spLocks noGrp="1"/>
          </p:cNvSpPr>
          <p:nvPr>
            <p:ph type="dt" sz="half" idx="10"/>
          </p:nvPr>
        </p:nvSpPr>
        <p:spPr/>
        <p:txBody>
          <a:bodyPr/>
          <a:lstStyle/>
          <a:p>
            <a:fld id="{70135656-8A36-7C4E-AB30-053F9310E769}" type="datetime1">
              <a:rPr lang="da-DK" smtClean="0"/>
              <a:t>11.10.2021</a:t>
            </a:fld>
            <a:endParaRPr lang="da-DK"/>
          </a:p>
        </p:txBody>
      </p:sp>
      <p:sp>
        <p:nvSpPr>
          <p:cNvPr id="5" name="Pladsholder til sidefod 4">
            <a:extLst>
              <a:ext uri="{FF2B5EF4-FFF2-40B4-BE49-F238E27FC236}">
                <a16:creationId xmlns:a16="http://schemas.microsoft.com/office/drawing/2014/main" id="{98953C22-E5AC-6F4A-A379-5B1B1E89933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04BA5B1-40D1-5A46-9E66-67FE56E586E9}"/>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205186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237B09-2240-E443-90F7-BD44A0C12ED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CA9A12D-6343-C342-872F-D3FC9E30FD66}"/>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149C0BB-309D-9549-BE52-A4360F9CBF1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E6FBD4B-C2F0-B745-BBA1-44230CA41647}"/>
              </a:ext>
            </a:extLst>
          </p:cNvPr>
          <p:cNvSpPr>
            <a:spLocks noGrp="1"/>
          </p:cNvSpPr>
          <p:nvPr>
            <p:ph type="dt" sz="half" idx="10"/>
          </p:nvPr>
        </p:nvSpPr>
        <p:spPr/>
        <p:txBody>
          <a:bodyPr/>
          <a:lstStyle/>
          <a:p>
            <a:fld id="{6DF57672-C689-7047-A4A7-6DD930A33460}" type="datetime1">
              <a:rPr lang="da-DK" smtClean="0"/>
              <a:t>11.10.2021</a:t>
            </a:fld>
            <a:endParaRPr lang="da-DK"/>
          </a:p>
        </p:txBody>
      </p:sp>
      <p:sp>
        <p:nvSpPr>
          <p:cNvPr id="6" name="Pladsholder til sidefod 5">
            <a:extLst>
              <a:ext uri="{FF2B5EF4-FFF2-40B4-BE49-F238E27FC236}">
                <a16:creationId xmlns:a16="http://schemas.microsoft.com/office/drawing/2014/main" id="{F66C38E6-67F4-604D-9202-05DAB047B87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95A77A3-0EA5-A34F-BC90-A7A721886116}"/>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182276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E98C93-F18D-814C-8766-E52920345589}"/>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71FE4BB-034F-1D48-B3B5-CDFBD3325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30980BC-7601-4746-9BA8-D9E32566FC36}"/>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ED65175-4BA4-5742-9743-F9E5350D5D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542EA30-F88B-1145-8203-34BDF07F0C7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9650933C-E4E8-C446-890E-4B87E3987EC0}"/>
              </a:ext>
            </a:extLst>
          </p:cNvPr>
          <p:cNvSpPr>
            <a:spLocks noGrp="1"/>
          </p:cNvSpPr>
          <p:nvPr>
            <p:ph type="dt" sz="half" idx="10"/>
          </p:nvPr>
        </p:nvSpPr>
        <p:spPr/>
        <p:txBody>
          <a:bodyPr/>
          <a:lstStyle/>
          <a:p>
            <a:fld id="{F7AFD10B-8C1A-BF4F-B11F-1AE5ADA2A86D}" type="datetime1">
              <a:rPr lang="da-DK" smtClean="0"/>
              <a:t>11.10.2021</a:t>
            </a:fld>
            <a:endParaRPr lang="da-DK"/>
          </a:p>
        </p:txBody>
      </p:sp>
      <p:sp>
        <p:nvSpPr>
          <p:cNvPr id="8" name="Pladsholder til sidefod 7">
            <a:extLst>
              <a:ext uri="{FF2B5EF4-FFF2-40B4-BE49-F238E27FC236}">
                <a16:creationId xmlns:a16="http://schemas.microsoft.com/office/drawing/2014/main" id="{B6301909-B857-4243-9551-7E8C97C87811}"/>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DE73279-8D45-FC43-8649-F593BFC674DC}"/>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56487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1155F-2008-4E49-B29C-9CF97BDFE3E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1C982AF-0834-B84F-937C-F46228972646}"/>
              </a:ext>
            </a:extLst>
          </p:cNvPr>
          <p:cNvSpPr>
            <a:spLocks noGrp="1"/>
          </p:cNvSpPr>
          <p:nvPr>
            <p:ph type="dt" sz="half" idx="10"/>
          </p:nvPr>
        </p:nvSpPr>
        <p:spPr/>
        <p:txBody>
          <a:bodyPr/>
          <a:lstStyle/>
          <a:p>
            <a:fld id="{F62C8608-C91D-BA42-9E21-B702CD9EF0C8}" type="datetime1">
              <a:rPr lang="da-DK" smtClean="0"/>
              <a:t>11.10.2021</a:t>
            </a:fld>
            <a:endParaRPr lang="da-DK"/>
          </a:p>
        </p:txBody>
      </p:sp>
      <p:sp>
        <p:nvSpPr>
          <p:cNvPr id="4" name="Pladsholder til sidefod 3">
            <a:extLst>
              <a:ext uri="{FF2B5EF4-FFF2-40B4-BE49-F238E27FC236}">
                <a16:creationId xmlns:a16="http://schemas.microsoft.com/office/drawing/2014/main" id="{3BC8E963-7539-A440-87F0-DDA86F59B41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5B72C95-5BE5-9D4B-B940-D19FF63B6422}"/>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6040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8E83C8E-5F48-1542-AF52-F5327CB8CDE0}"/>
              </a:ext>
            </a:extLst>
          </p:cNvPr>
          <p:cNvSpPr>
            <a:spLocks noGrp="1"/>
          </p:cNvSpPr>
          <p:nvPr>
            <p:ph type="dt" sz="half" idx="10"/>
          </p:nvPr>
        </p:nvSpPr>
        <p:spPr/>
        <p:txBody>
          <a:bodyPr/>
          <a:lstStyle/>
          <a:p>
            <a:fld id="{11CAC73B-E825-3E42-8ED8-E48EE6204DFC}" type="datetime1">
              <a:rPr lang="da-DK" smtClean="0"/>
              <a:t>11.10.2021</a:t>
            </a:fld>
            <a:endParaRPr lang="da-DK"/>
          </a:p>
        </p:txBody>
      </p:sp>
      <p:sp>
        <p:nvSpPr>
          <p:cNvPr id="3" name="Pladsholder til sidefod 2">
            <a:extLst>
              <a:ext uri="{FF2B5EF4-FFF2-40B4-BE49-F238E27FC236}">
                <a16:creationId xmlns:a16="http://schemas.microsoft.com/office/drawing/2014/main" id="{96AB6972-2F74-FC4C-90E1-84CE8D6CFD0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F717217D-BC61-8440-BD5B-A0D944F537FA}"/>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286207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18A0B4-7B54-CF4F-8332-A10FAD85E4C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A30AB235-769E-DE4F-832B-DDC672484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84DD42B8-E1A9-2D44-9CBA-52B137063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B9094AFF-B273-CD47-88D2-10680D0972BB}"/>
              </a:ext>
            </a:extLst>
          </p:cNvPr>
          <p:cNvSpPr>
            <a:spLocks noGrp="1"/>
          </p:cNvSpPr>
          <p:nvPr>
            <p:ph type="dt" sz="half" idx="10"/>
          </p:nvPr>
        </p:nvSpPr>
        <p:spPr/>
        <p:txBody>
          <a:bodyPr/>
          <a:lstStyle/>
          <a:p>
            <a:fld id="{C525D1CD-17C3-9245-B26A-BC05BD5DE9C0}" type="datetime1">
              <a:rPr lang="da-DK" smtClean="0"/>
              <a:t>11.10.2021</a:t>
            </a:fld>
            <a:endParaRPr lang="da-DK"/>
          </a:p>
        </p:txBody>
      </p:sp>
      <p:sp>
        <p:nvSpPr>
          <p:cNvPr id="6" name="Pladsholder til sidefod 5">
            <a:extLst>
              <a:ext uri="{FF2B5EF4-FFF2-40B4-BE49-F238E27FC236}">
                <a16:creationId xmlns:a16="http://schemas.microsoft.com/office/drawing/2014/main" id="{F989F0A2-D527-4049-B191-E2A3CE5B198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4CD7635-CCE6-4547-B268-EAB0502C239B}"/>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102307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F4860C-3C9A-5443-81AF-EB5F76AD5B6F}"/>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B2CE2DE-3CC7-634F-945D-4B27BBF02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1B926D9-D5C6-5647-9105-A17DB94DA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5CEA7D8-119E-8842-8576-01A15E03A64A}"/>
              </a:ext>
            </a:extLst>
          </p:cNvPr>
          <p:cNvSpPr>
            <a:spLocks noGrp="1"/>
          </p:cNvSpPr>
          <p:nvPr>
            <p:ph type="dt" sz="half" idx="10"/>
          </p:nvPr>
        </p:nvSpPr>
        <p:spPr/>
        <p:txBody>
          <a:bodyPr/>
          <a:lstStyle/>
          <a:p>
            <a:fld id="{F03ECBD5-7693-3C4C-9729-64622259D07F}" type="datetime1">
              <a:rPr lang="da-DK" smtClean="0"/>
              <a:t>11.10.2021</a:t>
            </a:fld>
            <a:endParaRPr lang="da-DK"/>
          </a:p>
        </p:txBody>
      </p:sp>
      <p:sp>
        <p:nvSpPr>
          <p:cNvPr id="6" name="Pladsholder til sidefod 5">
            <a:extLst>
              <a:ext uri="{FF2B5EF4-FFF2-40B4-BE49-F238E27FC236}">
                <a16:creationId xmlns:a16="http://schemas.microsoft.com/office/drawing/2014/main" id="{D0392B37-95C1-224E-BE0C-5826DE4E774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ACBB20E-FD28-EF47-A80B-8FE2B569BFF8}"/>
              </a:ext>
            </a:extLst>
          </p:cNvPr>
          <p:cNvSpPr>
            <a:spLocks noGrp="1"/>
          </p:cNvSpPr>
          <p:nvPr>
            <p:ph type="sldNum" sz="quarter" idx="12"/>
          </p:nvPr>
        </p:nvSpPr>
        <p:spPr/>
        <p:txBody>
          <a:bodyPr/>
          <a:lstStyle/>
          <a:p>
            <a:fld id="{EF7499EB-105D-C448-9937-7EE57FB167FC}" type="slidenum">
              <a:rPr lang="da-DK" smtClean="0"/>
              <a:t>‹nr.›</a:t>
            </a:fld>
            <a:endParaRPr lang="da-DK"/>
          </a:p>
        </p:txBody>
      </p:sp>
    </p:spTree>
    <p:extLst>
      <p:ext uri="{BB962C8B-B14F-4D97-AF65-F5344CB8AC3E}">
        <p14:creationId xmlns:p14="http://schemas.microsoft.com/office/powerpoint/2010/main" val="306102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DAAF449-D6CB-F548-8A65-F61513B0C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9052309-82AC-4A44-A617-093D4A8570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F9F1F77-A454-454A-A472-AF6EF25144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7BBE0-AAF2-7144-A342-6B1D3B383234}" type="datetime1">
              <a:rPr lang="da-DK" smtClean="0"/>
              <a:t>11.10.2021</a:t>
            </a:fld>
            <a:endParaRPr lang="da-DK"/>
          </a:p>
        </p:txBody>
      </p:sp>
      <p:sp>
        <p:nvSpPr>
          <p:cNvPr id="5" name="Pladsholder til sidefod 4">
            <a:extLst>
              <a:ext uri="{FF2B5EF4-FFF2-40B4-BE49-F238E27FC236}">
                <a16:creationId xmlns:a16="http://schemas.microsoft.com/office/drawing/2014/main" id="{D1AB19D5-FC29-AE4A-8BBC-0F5D8D0A0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F981E2CB-A6E9-2147-AAAE-25F5BFAB63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499EB-105D-C448-9937-7EE57FB167FC}" type="slidenum">
              <a:rPr lang="da-DK" smtClean="0"/>
              <a:t>‹nr.›</a:t>
            </a:fld>
            <a:endParaRPr lang="da-DK"/>
          </a:p>
        </p:txBody>
      </p:sp>
    </p:spTree>
    <p:extLst>
      <p:ext uri="{BB962C8B-B14F-4D97-AF65-F5344CB8AC3E}">
        <p14:creationId xmlns:p14="http://schemas.microsoft.com/office/powerpoint/2010/main" val="8944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http://www.playproject.or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hyperlink" Target="http://www.roskildeautismeraadgivning.dk/" TargetMode="External"/><Relationship Id="rId2" Type="http://schemas.openxmlformats.org/officeDocument/2006/relationships/hyperlink" Target="http://www.playproject.org"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specialdagtilbudskovbrynet.aarhus.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83127"/>
            <a:ext cx="12192000" cy="1448789"/>
          </a:xfrm>
          <a:solidFill>
            <a:srgbClr val="225FA8"/>
          </a:solidFill>
        </p:spPr>
        <p:txBody>
          <a:bodyPr>
            <a:normAutofit fontScale="90000"/>
          </a:bodyPr>
          <a:lstStyle/>
          <a:p>
            <a:r>
              <a:rPr lang="da-DK" b="1" dirty="0">
                <a:solidFill>
                  <a:schemeClr val="bg1"/>
                </a:solidFill>
                <a:latin typeface="+mn-lt"/>
              </a:rPr>
              <a:t>                        </a:t>
            </a:r>
            <a:br>
              <a:rPr lang="da-DK" b="1" dirty="0">
                <a:solidFill>
                  <a:schemeClr val="bg1"/>
                </a:solidFill>
                <a:latin typeface="+mn-lt"/>
              </a:rPr>
            </a:br>
            <a:r>
              <a:rPr lang="da-DK" b="1" dirty="0">
                <a:solidFill>
                  <a:schemeClr val="bg1"/>
                </a:solidFill>
                <a:latin typeface="+mn-lt"/>
              </a:rPr>
              <a:t>			International Autisme</a:t>
            </a:r>
            <a:r>
              <a:rPr lang="da-DK" b="1" dirty="0">
                <a:solidFill>
                  <a:schemeClr val="bg1"/>
                </a:solidFill>
              </a:rPr>
              <a:t> </a:t>
            </a:r>
            <a:r>
              <a:rPr lang="da-DK" b="1" dirty="0">
                <a:solidFill>
                  <a:schemeClr val="bg1"/>
                </a:solidFill>
                <a:latin typeface="+mn-lt"/>
              </a:rPr>
              <a:t>konference.</a:t>
            </a:r>
            <a:r>
              <a:rPr lang="da-DK" dirty="0">
                <a:solidFill>
                  <a:schemeClr val="bg1"/>
                </a:solidFill>
              </a:rPr>
              <a:t>                    		           			</a:t>
            </a:r>
            <a:r>
              <a:rPr lang="da-DK" b="1" dirty="0">
                <a:solidFill>
                  <a:schemeClr val="bg1"/>
                </a:solidFill>
                <a:latin typeface="+mn-lt"/>
              </a:rPr>
              <a:t>Skive  4. og 5. november 2021.</a:t>
            </a:r>
            <a:r>
              <a:rPr lang="da-DK" dirty="0">
                <a:solidFill>
                  <a:schemeClr val="bg1"/>
                </a:solidFill>
                <a:latin typeface="+mn-lt"/>
              </a:rPr>
              <a:t> .</a:t>
            </a:r>
          </a:p>
        </p:txBody>
      </p:sp>
      <p:sp>
        <p:nvSpPr>
          <p:cNvPr id="3" name="Tekstfelt 2"/>
          <p:cNvSpPr txBox="1"/>
          <p:nvPr/>
        </p:nvSpPr>
        <p:spPr>
          <a:xfrm>
            <a:off x="1171687" y="1795630"/>
            <a:ext cx="8763000" cy="4955203"/>
          </a:xfrm>
          <a:prstGeom prst="rect">
            <a:avLst/>
          </a:prstGeom>
          <a:noFill/>
        </p:spPr>
        <p:txBody>
          <a:bodyPr wrap="square" rtlCol="0">
            <a:spAutoFit/>
          </a:bodyPr>
          <a:lstStyle/>
          <a:p>
            <a:pPr eaLnBrk="0" fontAlgn="base" hangingPunct="0">
              <a:spcBef>
                <a:spcPct val="0"/>
              </a:spcBef>
              <a:spcAft>
                <a:spcPct val="0"/>
              </a:spcAft>
            </a:pPr>
            <a:r>
              <a:rPr lang="da-DK" sz="6000" b="1" dirty="0">
                <a:solidFill>
                  <a:srgbClr val="225FA8"/>
                </a:solidFill>
                <a:latin typeface="Calibri"/>
                <a:ea typeface="ＭＳ Ｐゴシック" charset="-128"/>
              </a:rPr>
              <a:t>Legetræningen PLAY</a:t>
            </a:r>
          </a:p>
          <a:p>
            <a:pPr eaLnBrk="0" fontAlgn="base" hangingPunct="0">
              <a:spcBef>
                <a:spcPct val="0"/>
              </a:spcBef>
              <a:spcAft>
                <a:spcPct val="0"/>
              </a:spcAft>
            </a:pPr>
            <a:r>
              <a:rPr lang="da-DK" sz="3600" b="1" dirty="0">
                <a:solidFill>
                  <a:srgbClr val="225FA8"/>
                </a:solidFill>
                <a:latin typeface="Calibri"/>
                <a:ea typeface="ＭＳ Ｐゴシック" charset="-128"/>
              </a:rPr>
              <a:t>- </a:t>
            </a:r>
            <a:r>
              <a:rPr lang="da-DK" sz="4000" b="1" dirty="0">
                <a:solidFill>
                  <a:srgbClr val="225FA8"/>
                </a:solidFill>
                <a:latin typeface="Calibri"/>
                <a:ea typeface="ＭＳ Ｐゴシック" charset="-128"/>
              </a:rPr>
              <a:t>i specialtilbud Skovbrynet.</a:t>
            </a:r>
          </a:p>
          <a:p>
            <a:pPr eaLnBrk="0" fontAlgn="base" hangingPunct="0">
              <a:spcBef>
                <a:spcPct val="0"/>
              </a:spcBef>
              <a:spcAft>
                <a:spcPct val="0"/>
              </a:spcAft>
            </a:pPr>
            <a:endParaRPr lang="da-DK" sz="2400" dirty="0">
              <a:solidFill>
                <a:srgbClr val="225FA8"/>
              </a:solidFill>
              <a:latin typeface="Calibri"/>
              <a:ea typeface="ＭＳ Ｐゴシック" charset="-128"/>
              <a:cs typeface="Arial"/>
            </a:endParaRPr>
          </a:p>
          <a:p>
            <a:pPr eaLnBrk="0" fontAlgn="base" hangingPunct="0">
              <a:spcBef>
                <a:spcPct val="0"/>
              </a:spcBef>
              <a:spcAft>
                <a:spcPct val="0"/>
              </a:spcAft>
            </a:pPr>
            <a:r>
              <a:rPr lang="da-DK" sz="2400" dirty="0">
                <a:solidFill>
                  <a:srgbClr val="225FA8"/>
                </a:solidFill>
                <a:latin typeface="Calibri"/>
                <a:ea typeface="ＭＳ Ｐゴシック" charset="-128"/>
                <a:cs typeface="Arial"/>
              </a:rPr>
              <a:t>Ved</a:t>
            </a:r>
          </a:p>
          <a:p>
            <a:pPr eaLnBrk="0" fontAlgn="base" hangingPunct="0">
              <a:spcBef>
                <a:spcPct val="0"/>
              </a:spcBef>
              <a:spcAft>
                <a:spcPct val="0"/>
              </a:spcAft>
            </a:pPr>
            <a:r>
              <a:rPr lang="da-DK" sz="2400" b="1" dirty="0">
                <a:solidFill>
                  <a:srgbClr val="225FA8"/>
                </a:solidFill>
                <a:latin typeface="Calibri"/>
                <a:ea typeface="ＭＳ Ｐゴシック" charset="-128"/>
                <a:cs typeface="Arial"/>
              </a:rPr>
              <a:t>Mette Bonde</a:t>
            </a:r>
            <a:r>
              <a:rPr lang="da-DK" sz="2400" dirty="0">
                <a:solidFill>
                  <a:srgbClr val="225FA8"/>
                </a:solidFill>
                <a:latin typeface="Calibri"/>
                <a:ea typeface="ＭＳ Ｐゴシック" charset="-128"/>
                <a:cs typeface="Arial"/>
              </a:rPr>
              <a:t>; pædagog i Afd. Skovbo på Skovbrynet i Århus.</a:t>
            </a:r>
          </a:p>
          <a:p>
            <a:pPr eaLnBrk="0" fontAlgn="base" hangingPunct="0">
              <a:spcBef>
                <a:spcPct val="0"/>
              </a:spcBef>
              <a:spcAft>
                <a:spcPct val="0"/>
              </a:spcAft>
            </a:pPr>
            <a:r>
              <a:rPr lang="da-DK" sz="2400" dirty="0">
                <a:solidFill>
                  <a:srgbClr val="225FA8"/>
                </a:solidFill>
                <a:latin typeface="Calibri"/>
                <a:ea typeface="ＭＳ Ｐゴシック" charset="-128"/>
                <a:cs typeface="Arial"/>
              </a:rPr>
              <a:t>og</a:t>
            </a:r>
          </a:p>
          <a:p>
            <a:pPr eaLnBrk="0" fontAlgn="base" hangingPunct="0">
              <a:spcBef>
                <a:spcPct val="0"/>
              </a:spcBef>
              <a:spcAft>
                <a:spcPct val="0"/>
              </a:spcAft>
            </a:pPr>
            <a:r>
              <a:rPr lang="da-DK" sz="2400" b="1" dirty="0">
                <a:solidFill>
                  <a:srgbClr val="225FA8"/>
                </a:solidFill>
                <a:latin typeface="Calibri"/>
                <a:ea typeface="ＭＳ Ｐゴシック" charset="-128"/>
                <a:cs typeface="Arial"/>
              </a:rPr>
              <a:t>Mette la Cour</a:t>
            </a:r>
            <a:r>
              <a:rPr lang="da-DK" sz="2400" dirty="0">
                <a:solidFill>
                  <a:srgbClr val="225FA8"/>
                </a:solidFill>
                <a:latin typeface="Calibri"/>
                <a:ea typeface="ＭＳ Ｐゴシック" charset="-128"/>
                <a:cs typeface="Arial"/>
              </a:rPr>
              <a:t>; pædagog i afd. Skovbo på Skovbrynet i Århus.</a:t>
            </a:r>
          </a:p>
          <a:p>
            <a:pPr eaLnBrk="0" fontAlgn="base" hangingPunct="0">
              <a:spcBef>
                <a:spcPct val="0"/>
              </a:spcBef>
              <a:spcAft>
                <a:spcPct val="0"/>
              </a:spcAft>
            </a:pPr>
            <a:r>
              <a:rPr lang="da-DK" sz="2400" dirty="0">
                <a:solidFill>
                  <a:srgbClr val="225FA8"/>
                </a:solidFill>
                <a:latin typeface="Calibri"/>
                <a:ea typeface="ＭＳ Ｐゴシック" charset="-128"/>
                <a:cs typeface="Arial"/>
              </a:rPr>
              <a:t>og</a:t>
            </a:r>
          </a:p>
          <a:p>
            <a:pPr eaLnBrk="0" fontAlgn="base" hangingPunct="0">
              <a:spcBef>
                <a:spcPct val="0"/>
              </a:spcBef>
              <a:spcAft>
                <a:spcPct val="0"/>
              </a:spcAft>
            </a:pPr>
            <a:r>
              <a:rPr lang="da-DK" sz="2400" b="1" dirty="0">
                <a:solidFill>
                  <a:srgbClr val="225FA8"/>
                </a:solidFill>
                <a:latin typeface="Calibri"/>
                <a:ea typeface="ＭＳ Ｐゴシック" charset="-128"/>
                <a:cs typeface="Arial"/>
              </a:rPr>
              <a:t>Hanne Bendix</a:t>
            </a:r>
            <a:r>
              <a:rPr lang="da-DK" sz="2400" dirty="0">
                <a:solidFill>
                  <a:srgbClr val="225FA8"/>
                </a:solidFill>
                <a:latin typeface="Calibri"/>
                <a:ea typeface="ＭＳ Ｐゴシック" charset="-128"/>
                <a:cs typeface="Arial"/>
              </a:rPr>
              <a:t>; Lærer og PLAY Project konsulent ved  </a:t>
            </a:r>
          </a:p>
          <a:p>
            <a:pPr eaLnBrk="0" fontAlgn="base" hangingPunct="0">
              <a:spcBef>
                <a:spcPct val="0"/>
              </a:spcBef>
              <a:spcAft>
                <a:spcPct val="0"/>
              </a:spcAft>
            </a:pPr>
            <a:r>
              <a:rPr lang="da-DK" sz="2400" dirty="0">
                <a:solidFill>
                  <a:srgbClr val="225FA8"/>
                </a:solidFill>
                <a:latin typeface="Calibri"/>
                <a:ea typeface="ＭＳ Ｐゴシック" charset="-128"/>
                <a:cs typeface="Arial"/>
              </a:rPr>
              <a:t>Roskilde Autisme Rådgivning.</a:t>
            </a:r>
          </a:p>
          <a:p>
            <a:pPr eaLnBrk="0" fontAlgn="base" hangingPunct="0">
              <a:spcBef>
                <a:spcPct val="0"/>
              </a:spcBef>
              <a:spcAft>
                <a:spcPct val="0"/>
              </a:spcAft>
            </a:pPr>
            <a:r>
              <a:rPr lang="da-DK" sz="2400" dirty="0">
                <a:solidFill>
                  <a:srgbClr val="225FA8"/>
                </a:solidFill>
                <a:latin typeface="Calibri"/>
                <a:ea typeface="ＭＳ Ｐゴシック" charset="-128"/>
                <a:cs typeface="Arial"/>
              </a:rPr>
              <a:t> </a:t>
            </a:r>
            <a:r>
              <a:rPr lang="da-DK" sz="2400" dirty="0" err="1">
                <a:solidFill>
                  <a:srgbClr val="225FA8"/>
                </a:solidFill>
                <a:latin typeface="Calibri"/>
                <a:ea typeface="ＭＳ Ｐゴシック" charset="-128"/>
                <a:cs typeface="Arial"/>
              </a:rPr>
              <a:t>www.roskildeautismeraadgivning.dk</a:t>
            </a:r>
            <a:endParaRPr lang="da-DK" sz="2400" dirty="0">
              <a:solidFill>
                <a:srgbClr val="225FA8"/>
              </a:solidFill>
              <a:latin typeface="Calibri"/>
              <a:ea typeface="ＭＳ Ｐゴシック" charset="-128"/>
              <a:cs typeface="Arial"/>
            </a:endParaRPr>
          </a:p>
        </p:txBody>
      </p:sp>
      <p:pic>
        <p:nvPicPr>
          <p:cNvPr id="4" name="Billede 3" descr="Beskrivelse: Macintosh HD:Users:nataliaannaczyzynski:Desktop:PLAY Logo.jpg">
            <a:extLst>
              <a:ext uri="{FF2B5EF4-FFF2-40B4-BE49-F238E27FC236}">
                <a16:creationId xmlns:a16="http://schemas.microsoft.com/office/drawing/2014/main" id="{FD46E355-55BE-2F4E-9769-20CBEDF9156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9357" y="69767"/>
            <a:ext cx="1143000" cy="1143000"/>
          </a:xfrm>
          <a:prstGeom prst="rect">
            <a:avLst/>
          </a:prstGeom>
          <a:noFill/>
          <a:ln>
            <a:noFill/>
          </a:ln>
        </p:spPr>
      </p:pic>
      <p:sp>
        <p:nvSpPr>
          <p:cNvPr id="5" name="Pladsholder til dato 4">
            <a:extLst>
              <a:ext uri="{FF2B5EF4-FFF2-40B4-BE49-F238E27FC236}">
                <a16:creationId xmlns:a16="http://schemas.microsoft.com/office/drawing/2014/main" id="{377250E7-FE16-7D45-BE38-992EB7ABFE83}"/>
              </a:ext>
            </a:extLst>
          </p:cNvPr>
          <p:cNvSpPr>
            <a:spLocks noGrp="1"/>
          </p:cNvSpPr>
          <p:nvPr>
            <p:ph type="dt" sz="half" idx="10"/>
          </p:nvPr>
        </p:nvSpPr>
        <p:spPr/>
        <p:txBody>
          <a:bodyPr/>
          <a:lstStyle/>
          <a:p>
            <a:fld id="{3D9153F9-63BA-0645-B3C0-650368BC3DE7}" type="datetime1">
              <a:rPr lang="da-DK" smtClean="0"/>
              <a:t>11.10.2021</a:t>
            </a:fld>
            <a:endParaRPr lang="da-DK"/>
          </a:p>
        </p:txBody>
      </p:sp>
    </p:spTree>
    <p:extLst>
      <p:ext uri="{BB962C8B-B14F-4D97-AF65-F5344CB8AC3E}">
        <p14:creationId xmlns:p14="http://schemas.microsoft.com/office/powerpoint/2010/main" val="4101363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Content Placeholder 2"/>
          <p:cNvSpPr>
            <a:spLocks noGrp="1"/>
          </p:cNvSpPr>
          <p:nvPr>
            <p:ph idx="4294967295"/>
          </p:nvPr>
        </p:nvSpPr>
        <p:spPr bwMode="auto">
          <a:xfrm>
            <a:off x="0" y="1990165"/>
            <a:ext cx="10058400" cy="486783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lvl="1" indent="0">
              <a:buClr>
                <a:schemeClr val="tx1"/>
              </a:buClr>
              <a:buNone/>
            </a:pPr>
            <a:r>
              <a:rPr lang="da-DK" altLang="en-US" sz="3600" b="1" dirty="0">
                <a:solidFill>
                  <a:srgbClr val="0070C0"/>
                </a:solidFill>
                <a:ea typeface="ＭＳ Ｐゴシック" charset="-128"/>
              </a:rPr>
              <a:t>1.  Selv regulering og fælles opmærksomhed.  </a:t>
            </a:r>
          </a:p>
          <a:p>
            <a:pPr marL="457200" lvl="1" indent="0">
              <a:buClr>
                <a:schemeClr val="tx1"/>
              </a:buClr>
              <a:buNone/>
            </a:pPr>
            <a:r>
              <a:rPr lang="da-DK" altLang="en-US" sz="3600" b="1" dirty="0">
                <a:solidFill>
                  <a:srgbClr val="0070C0"/>
                </a:solidFill>
                <a:ea typeface="ＭＳ Ｐゴシック" charset="-128"/>
              </a:rPr>
              <a:t>2.  Engagement og relationer. </a:t>
            </a:r>
          </a:p>
          <a:p>
            <a:pPr marL="457200" lvl="1" indent="0">
              <a:buClr>
                <a:schemeClr val="tx1"/>
              </a:buClr>
              <a:buNone/>
            </a:pPr>
            <a:r>
              <a:rPr lang="da-DK" altLang="en-US" sz="3600" b="1" dirty="0">
                <a:solidFill>
                  <a:srgbClr val="0070C0"/>
                </a:solidFill>
                <a:ea typeface="ＭＳ Ｐゴシック" charset="-128"/>
              </a:rPr>
              <a:t>3.  Tovejs kommunikation. </a:t>
            </a:r>
          </a:p>
          <a:p>
            <a:pPr marL="457200" lvl="1" indent="0">
              <a:buClr>
                <a:schemeClr val="tx1"/>
              </a:buClr>
              <a:buNone/>
            </a:pPr>
            <a:r>
              <a:rPr lang="da-DK" altLang="en-US" sz="3600" b="1" dirty="0">
                <a:solidFill>
                  <a:srgbClr val="0070C0"/>
                </a:solidFill>
                <a:ea typeface="ＭＳ Ｐゴシック" charset="-128"/>
              </a:rPr>
              <a:t>4.  Kompleks tovejs kommunikation.</a:t>
            </a:r>
          </a:p>
          <a:p>
            <a:pPr marL="457200" lvl="1" indent="0">
              <a:buClr>
                <a:schemeClr val="tx1"/>
              </a:buClr>
              <a:buNone/>
            </a:pPr>
            <a:r>
              <a:rPr lang="da-DK" altLang="en-US" sz="3600" b="1" dirty="0">
                <a:solidFill>
                  <a:srgbClr val="0070C0"/>
                </a:solidFill>
                <a:ea typeface="ＭＳ Ｐゴシック" charset="-128"/>
              </a:rPr>
              <a:t>5.  Delt mening &amp; symbolsk leg. </a:t>
            </a:r>
          </a:p>
          <a:p>
            <a:pPr marL="457200" lvl="1" indent="0">
              <a:buClr>
                <a:schemeClr val="tx1"/>
              </a:buClr>
              <a:buNone/>
            </a:pPr>
            <a:r>
              <a:rPr lang="da-DK" altLang="en-US" sz="3600" b="1" dirty="0">
                <a:solidFill>
                  <a:srgbClr val="0070C0"/>
                </a:solidFill>
                <a:ea typeface="ＭＳ Ｐゴシック" charset="-128"/>
              </a:rPr>
              <a:t>6.  Følelsesmæssig tænkning. </a:t>
            </a:r>
            <a:endParaRPr lang="en-US" altLang="en-US" sz="3600" b="1" dirty="0">
              <a:solidFill>
                <a:srgbClr val="0070C0"/>
              </a:solidFill>
              <a:ea typeface="ＭＳ Ｐゴシック" charset="-128"/>
            </a:endParaRPr>
          </a:p>
          <a:p>
            <a:pPr marL="609600" indent="-609600">
              <a:buNone/>
            </a:pPr>
            <a:endParaRPr lang="en-US" altLang="en-US" dirty="0">
              <a:ea typeface="ＭＳ Ｐゴシック" charset="-128"/>
            </a:endParaRPr>
          </a:p>
        </p:txBody>
      </p:sp>
      <p:sp>
        <p:nvSpPr>
          <p:cNvPr id="93186" name="Title 3"/>
          <p:cNvSpPr>
            <a:spLocks noGrp="1"/>
          </p:cNvSpPr>
          <p:nvPr>
            <p:ph type="title" idx="4294967295"/>
          </p:nvPr>
        </p:nvSpPr>
        <p:spPr bwMode="auto">
          <a:xfrm>
            <a:off x="0" y="0"/>
            <a:ext cx="12192000" cy="1269402"/>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algn="l"/>
            <a:r>
              <a:rPr lang="da-DK"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Greenspans </a:t>
            </a:r>
            <a:br>
              <a:rPr lang="da-DK" altLang="en-US" sz="4000" b="1" dirty="0">
                <a:solidFill>
                  <a:schemeClr val="bg1"/>
                </a:solidFill>
                <a:latin typeface="+mn-lt"/>
                <a:ea typeface="ＭＳ Ｐゴシック" charset="-128"/>
              </a:rPr>
            </a:br>
            <a:r>
              <a:rPr lang="da-DK" altLang="en-US" sz="4000" b="1" dirty="0">
                <a:solidFill>
                  <a:schemeClr val="bg1"/>
                </a:solidFill>
                <a:latin typeface="+mn-lt"/>
                <a:ea typeface="ＭＳ Ｐゴシック" charset="-128"/>
              </a:rPr>
              <a:t>                        6 Funktionelle udviklings niveauer:</a:t>
            </a:r>
          </a:p>
        </p:txBody>
      </p:sp>
      <p:pic>
        <p:nvPicPr>
          <p:cNvPr id="93187"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81801" y="1371600"/>
            <a:ext cx="5508625" cy="605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7F78401C-CE43-F547-A60E-4F01194B006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2645" y="63201"/>
            <a:ext cx="1143000" cy="1143000"/>
          </a:xfrm>
          <a:prstGeom prst="rect">
            <a:avLst/>
          </a:prstGeom>
          <a:noFill/>
          <a:ln>
            <a:noFill/>
          </a:ln>
        </p:spPr>
      </p:pic>
      <p:sp>
        <p:nvSpPr>
          <p:cNvPr id="2" name="Pladsholder til dato 1">
            <a:extLst>
              <a:ext uri="{FF2B5EF4-FFF2-40B4-BE49-F238E27FC236}">
                <a16:creationId xmlns:a16="http://schemas.microsoft.com/office/drawing/2014/main" id="{7F23F8A1-DD89-0C4F-A4B3-E2EAF1A5167C}"/>
              </a:ext>
            </a:extLst>
          </p:cNvPr>
          <p:cNvSpPr>
            <a:spLocks noGrp="1"/>
          </p:cNvSpPr>
          <p:nvPr>
            <p:ph type="dt" sz="half" idx="10"/>
          </p:nvPr>
        </p:nvSpPr>
        <p:spPr/>
        <p:txBody>
          <a:bodyPr/>
          <a:lstStyle/>
          <a:p>
            <a:fld id="{CA3726F2-6731-3F42-87EE-2AE51F586077}" type="datetime1">
              <a:rPr lang="da-DK" smtClean="0"/>
              <a:t>11.10.2021</a:t>
            </a:fld>
            <a:endParaRPr lang="da-DK"/>
          </a:p>
        </p:txBody>
      </p:sp>
    </p:spTree>
    <p:extLst>
      <p:ext uri="{BB962C8B-B14F-4D97-AF65-F5344CB8AC3E}">
        <p14:creationId xmlns:p14="http://schemas.microsoft.com/office/powerpoint/2010/main" val="401578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20000"/>
          </a:bodyPr>
          <a:lstStyle/>
          <a:p>
            <a:pPr marL="0" indent="0" eaLnBrk="1" hangingPunct="1">
              <a:buNone/>
            </a:pPr>
            <a:r>
              <a:rPr lang="da-DK" altLang="en-US" sz="3800" b="1" dirty="0">
                <a:solidFill>
                  <a:srgbClr val="0070C0"/>
                </a:solidFill>
                <a:ea typeface="ＭＳ Ｐゴシック" charset="-128"/>
              </a:rPr>
              <a:t>Principper</a:t>
            </a:r>
            <a:r>
              <a:rPr lang="da-DK" altLang="en-US" b="1" dirty="0">
                <a:solidFill>
                  <a:srgbClr val="0070C0"/>
                </a:solidFill>
                <a:ea typeface="ＭＳ Ｐゴシック" charset="-128"/>
              </a:rPr>
              <a:t>:</a:t>
            </a:r>
          </a:p>
          <a:p>
            <a:pPr eaLnBrk="1" hangingPunct="1"/>
            <a:r>
              <a:rPr lang="da-DK" altLang="en-US" b="1" dirty="0">
                <a:solidFill>
                  <a:srgbClr val="0070C0"/>
                </a:solidFill>
                <a:ea typeface="ＭＳ Ｐゴシック" charset="-128"/>
              </a:rPr>
              <a:t>Sjov med andre — Tag udgangspunkt i det barnet elsker.</a:t>
            </a:r>
          </a:p>
          <a:p>
            <a:pPr eaLnBrk="1" hangingPunct="1"/>
            <a:r>
              <a:rPr lang="da-DK" altLang="en-US" b="1" dirty="0">
                <a:solidFill>
                  <a:srgbClr val="0070C0"/>
                </a:solidFill>
                <a:ea typeface="ＭＳ Ｐゴシック" charset="-128"/>
              </a:rPr>
              <a:t>Brug den tid der skal til: Ca. To timer dagligt i 15-20 minutters sessioner. </a:t>
            </a:r>
          </a:p>
          <a:p>
            <a:pPr eaLnBrk="1" hangingPunct="1"/>
            <a:r>
              <a:rPr lang="da-DK" altLang="ja-JP" b="1" dirty="0">
                <a:solidFill>
                  <a:srgbClr val="0070C0"/>
                </a:solidFill>
                <a:ea typeface="ＭＳ Ｐゴシック" charset="-128"/>
              </a:rPr>
              <a:t>Leg på det rette niveau. Baseret på barnets profil. </a:t>
            </a:r>
          </a:p>
          <a:p>
            <a:pPr eaLnBrk="1" hangingPunct="1"/>
            <a:endParaRPr lang="da-DK" altLang="ja-JP" b="1" dirty="0">
              <a:solidFill>
                <a:srgbClr val="0070C0"/>
              </a:solidFill>
              <a:ea typeface="ＭＳ Ｐゴシック" charset="-128"/>
            </a:endParaRPr>
          </a:p>
          <a:p>
            <a:pPr marL="0" indent="0" eaLnBrk="1" hangingPunct="1">
              <a:buNone/>
            </a:pPr>
            <a:r>
              <a:rPr lang="da-DK" altLang="en-US" sz="3800" b="1" dirty="0">
                <a:solidFill>
                  <a:srgbClr val="0070C0"/>
                </a:solidFill>
                <a:ea typeface="ＭＳ Ｐゴシック" charset="-128"/>
              </a:rPr>
              <a:t>Metoder:</a:t>
            </a:r>
          </a:p>
          <a:p>
            <a:r>
              <a:rPr lang="da-DK" altLang="en-US" b="1" dirty="0">
                <a:solidFill>
                  <a:srgbClr val="0070C0"/>
                </a:solidFill>
                <a:ea typeface="ＭＳ Ｐゴシック" charset="-128"/>
              </a:rPr>
              <a:t>Læs barnets ideer og intentioner</a:t>
            </a:r>
          </a:p>
          <a:p>
            <a:r>
              <a:rPr lang="da-DK" altLang="en-US" b="1" dirty="0">
                <a:solidFill>
                  <a:srgbClr val="0070C0"/>
                </a:solidFill>
                <a:ea typeface="ＭＳ Ｐゴシック" charset="-128"/>
              </a:rPr>
              <a:t>Sæt tempoet, observér og vent på barnets ideer</a:t>
            </a:r>
          </a:p>
          <a:p>
            <a:r>
              <a:rPr lang="da-DK" altLang="en-US" b="1" dirty="0">
                <a:solidFill>
                  <a:srgbClr val="0070C0"/>
                </a:solidFill>
                <a:ea typeface="ＭＳ Ｐゴシック" charset="-128"/>
              </a:rPr>
              <a:t>Følg barnets idé og respondér på det barnet ønsker</a:t>
            </a:r>
          </a:p>
          <a:p>
            <a:r>
              <a:rPr lang="da-DK" altLang="ja-JP" b="1" dirty="0">
                <a:solidFill>
                  <a:srgbClr val="0070C0"/>
                </a:solidFill>
                <a:ea typeface="ＭＳ Ｐゴシック" charset="-128"/>
              </a:rPr>
              <a:t>Åben og luk kommunikative cirkler (kommunikativ turtagning)</a:t>
            </a:r>
            <a:br>
              <a:rPr lang="da-DK" altLang="ja-JP" b="1" dirty="0">
                <a:ea typeface="ＭＳ Ｐゴシック" charset="-128"/>
              </a:rPr>
            </a:br>
            <a:endParaRPr lang="da-DK" altLang="en-US" b="1" dirty="0">
              <a:latin typeface="Arial" charset="0"/>
              <a:ea typeface="ＭＳ Ｐゴシック" charset="-128"/>
            </a:endParaRPr>
          </a:p>
          <a:p>
            <a:pPr marL="0" indent="0" eaLnBrk="1" hangingPunct="1">
              <a:buNone/>
            </a:pPr>
            <a:endParaRPr lang="da-DK" altLang="en-US" b="1" dirty="0">
              <a:solidFill>
                <a:srgbClr val="0070C0"/>
              </a:solidFill>
              <a:ea typeface="ＭＳ Ｐゴシック" charset="-128"/>
            </a:endParaRP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Principper og metoder.</a:t>
            </a: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204214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endParaRPr lang="da-DK" altLang="en-US" b="1" dirty="0">
              <a:solidFill>
                <a:srgbClr val="0070C0"/>
              </a:solidFill>
              <a:ea typeface="ＭＳ Ｐゴシック" charset="-128"/>
            </a:endParaRPr>
          </a:p>
          <a:p>
            <a:pPr eaLnBrk="1" hangingPunct="1"/>
            <a:r>
              <a:rPr lang="da-DK" altLang="en-US" b="1" dirty="0">
                <a:solidFill>
                  <a:srgbClr val="0070C0"/>
                </a:solidFill>
                <a:ea typeface="ＭＳ Ｐゴシック" charset="-128"/>
              </a:rPr>
              <a:t>Knapt 5 år.</a:t>
            </a:r>
          </a:p>
          <a:p>
            <a:pPr eaLnBrk="1" hangingPunct="1"/>
            <a:r>
              <a:rPr lang="da-DK" altLang="en-US" b="1" dirty="0">
                <a:solidFill>
                  <a:srgbClr val="0070C0"/>
                </a:solidFill>
                <a:ea typeface="ＭＳ Ｐゴシック" charset="-128"/>
              </a:rPr>
              <a:t>Infantil autisme og mental retardering i lettere grad.</a:t>
            </a:r>
          </a:p>
          <a:p>
            <a:pPr eaLnBrk="1" hangingPunct="1"/>
            <a:r>
              <a:rPr lang="da-DK" altLang="en-US" b="1" dirty="0">
                <a:solidFill>
                  <a:srgbClr val="0070C0"/>
                </a:solidFill>
                <a:ea typeface="ＭＳ Ｐゴシック" charset="-128"/>
              </a:rPr>
              <a:t>Sprog: Ok ordforråd, men ikke altid anvendt relevant.</a:t>
            </a:r>
          </a:p>
          <a:p>
            <a:pPr eaLnBrk="1" hangingPunct="1"/>
            <a:r>
              <a:rPr lang="da-DK" altLang="en-US" b="1" dirty="0">
                <a:solidFill>
                  <a:srgbClr val="0070C0"/>
                </a:solidFill>
                <a:ea typeface="ＭＳ Ｐゴシック" charset="-128"/>
              </a:rPr>
              <a:t>Ofte usikker på andre folks hensigter.</a:t>
            </a:r>
          </a:p>
          <a:p>
            <a:pPr eaLnBrk="1" hangingPunct="1"/>
            <a:r>
              <a:rPr lang="da-DK" altLang="en-US" b="1" dirty="0">
                <a:solidFill>
                  <a:srgbClr val="0070C0"/>
                </a:solidFill>
                <a:ea typeface="ＭＳ Ｐゴシック" charset="-128"/>
              </a:rPr>
              <a:t>Kan godt lege i eget selskab.</a:t>
            </a: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Barn 3.</a:t>
            </a: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289167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r>
              <a:rPr lang="da-DK" altLang="en-US" b="1" u="sng" dirty="0">
                <a:solidFill>
                  <a:srgbClr val="0070C0"/>
                </a:solidFill>
                <a:ea typeface="ＭＳ Ｐゴシック" charset="-128"/>
              </a:rPr>
              <a:t>Fokus i legeforløbet:</a:t>
            </a:r>
          </a:p>
          <a:p>
            <a:pPr marL="0" indent="0" eaLnBrk="1" hangingPunct="1">
              <a:buNone/>
            </a:pPr>
            <a:endParaRPr lang="da-DK" altLang="en-US" b="1" dirty="0">
              <a:solidFill>
                <a:srgbClr val="0070C0"/>
              </a:solidFill>
              <a:ea typeface="ＭＳ Ｐゴシック" charset="-128"/>
            </a:endParaRPr>
          </a:p>
          <a:p>
            <a:pPr eaLnBrk="1" hangingPunct="1"/>
            <a:r>
              <a:rPr lang="da-DK" altLang="en-US" b="1" dirty="0">
                <a:solidFill>
                  <a:srgbClr val="0070C0"/>
                </a:solidFill>
                <a:ea typeface="ＭＳ Ｐゴシック" charset="-128"/>
              </a:rPr>
              <a:t>At lade ham selv være instruktør i legen.</a:t>
            </a:r>
          </a:p>
          <a:p>
            <a:pPr eaLnBrk="1" hangingPunct="1"/>
            <a:r>
              <a:rPr lang="da-DK" altLang="en-US" b="1" dirty="0">
                <a:solidFill>
                  <a:srgbClr val="0070C0"/>
                </a:solidFill>
                <a:ea typeface="ＭＳ Ｐゴシック" charset="-128"/>
              </a:rPr>
              <a:t>Åbne cirkler.</a:t>
            </a:r>
          </a:p>
          <a:p>
            <a:pPr eaLnBrk="1" hangingPunct="1"/>
            <a:r>
              <a:rPr lang="da-DK" altLang="en-US" b="1" dirty="0">
                <a:solidFill>
                  <a:srgbClr val="0070C0"/>
                </a:solidFill>
                <a:ea typeface="ＭＳ Ｐゴシック" charset="-128"/>
              </a:rPr>
              <a:t>Lave gentagelser.</a:t>
            </a:r>
          </a:p>
          <a:p>
            <a:pPr eaLnBrk="1" hangingPunct="1"/>
            <a:r>
              <a:rPr lang="da-DK" altLang="en-US" b="1" dirty="0">
                <a:solidFill>
                  <a:srgbClr val="0070C0"/>
                </a:solidFill>
                <a:ea typeface="ＭＳ Ｐゴシック" charset="-128"/>
              </a:rPr>
              <a:t>At have det sjovt.</a:t>
            </a: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Barn 3.</a:t>
            </a: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3482308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r>
              <a:rPr lang="da-DK" altLang="en-US" b="1" u="sng" dirty="0">
                <a:solidFill>
                  <a:srgbClr val="0070C0"/>
                </a:solidFill>
                <a:ea typeface="ＭＳ Ｐゴシック" charset="-128"/>
              </a:rPr>
              <a:t>Udbytte:</a:t>
            </a:r>
          </a:p>
          <a:p>
            <a:pPr marL="0" indent="0" eaLnBrk="1" hangingPunct="1">
              <a:buNone/>
            </a:pPr>
            <a:endParaRPr lang="da-DK" altLang="en-US" b="1" u="sng" dirty="0">
              <a:solidFill>
                <a:srgbClr val="0070C0"/>
              </a:solidFill>
              <a:ea typeface="ＭＳ Ｐゴシック" charset="-128"/>
            </a:endParaRPr>
          </a:p>
          <a:p>
            <a:r>
              <a:rPr lang="da-DK" altLang="en-US" b="1" dirty="0">
                <a:solidFill>
                  <a:srgbClr val="0070C0"/>
                </a:solidFill>
                <a:ea typeface="ＭＳ Ｐゴシック" charset="-128"/>
              </a:rPr>
              <a:t>Mere tryg i legene.</a:t>
            </a:r>
          </a:p>
          <a:p>
            <a:r>
              <a:rPr lang="da-DK" altLang="en-US" b="1" dirty="0">
                <a:solidFill>
                  <a:srgbClr val="0070C0"/>
                </a:solidFill>
                <a:ea typeface="ＭＳ Ｐゴシック" charset="-128"/>
              </a:rPr>
              <a:t>Tager gerne kontakt.</a:t>
            </a:r>
          </a:p>
          <a:p>
            <a:r>
              <a:rPr lang="da-DK" altLang="en-US" b="1" dirty="0">
                <a:solidFill>
                  <a:srgbClr val="0070C0"/>
                </a:solidFill>
                <a:ea typeface="ＭＳ Ｐゴシック" charset="-128"/>
              </a:rPr>
              <a:t>Inviterer mig ind i legene.</a:t>
            </a:r>
          </a:p>
          <a:p>
            <a:r>
              <a:rPr lang="da-DK" altLang="en-US" b="1" dirty="0">
                <a:solidFill>
                  <a:srgbClr val="0070C0"/>
                </a:solidFill>
                <a:ea typeface="ＭＳ Ｐゴシック" charset="-128"/>
              </a:rPr>
              <a:t>Motiveret når PLAY kommer på skemaet.</a:t>
            </a:r>
          </a:p>
          <a:p>
            <a:r>
              <a:rPr lang="da-DK" altLang="en-US" b="1" dirty="0">
                <a:solidFill>
                  <a:srgbClr val="0070C0"/>
                </a:solidFill>
                <a:ea typeface="ＭＳ Ｐゴシック" charset="-128"/>
              </a:rPr>
              <a:t>Kan lege temaer fra dagligdagen.</a:t>
            </a:r>
          </a:p>
          <a:p>
            <a:r>
              <a:rPr lang="da-DK" altLang="en-US" b="1" dirty="0">
                <a:solidFill>
                  <a:srgbClr val="0070C0"/>
                </a:solidFill>
                <a:ea typeface="ＭＳ Ｐゴシック" charset="-128"/>
              </a:rPr>
              <a:t>Glad og tilpas,  når vi leger.</a:t>
            </a:r>
          </a:p>
          <a:p>
            <a:endParaRPr lang="da-DK" altLang="en-US" b="1" dirty="0">
              <a:solidFill>
                <a:srgbClr val="0070C0"/>
              </a:solidFill>
              <a:ea typeface="ＭＳ Ｐゴシック" charset="-128"/>
            </a:endParaRPr>
          </a:p>
          <a:p>
            <a:endParaRPr lang="da-DK" altLang="en-US" b="1" u="sng" dirty="0">
              <a:solidFill>
                <a:srgbClr val="0070C0"/>
              </a:solidFill>
              <a:ea typeface="ＭＳ Ｐゴシック" charset="-128"/>
            </a:endParaRP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endParaRPr lang="da-DK" altLang="en-US" sz="4000" b="1" dirty="0">
              <a:solidFill>
                <a:schemeClr val="bg1"/>
              </a:solidFill>
              <a:latin typeface="+mn-lt"/>
              <a:ea typeface="ＭＳ Ｐゴシック" charset="-128"/>
            </a:endParaRP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4023847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endParaRPr lang="da-DK" altLang="en-US" b="1" dirty="0">
              <a:solidFill>
                <a:srgbClr val="0070C0"/>
              </a:solidFill>
              <a:ea typeface="ＭＳ Ｐゴシック" charset="-128"/>
            </a:endParaRPr>
          </a:p>
          <a:p>
            <a:pPr eaLnBrk="1" hangingPunct="1"/>
            <a:r>
              <a:rPr lang="da-DK" altLang="en-US" b="1" dirty="0">
                <a:solidFill>
                  <a:srgbClr val="0070C0"/>
                </a:solidFill>
                <a:ea typeface="ＭＳ Ｐゴシック" charset="-128"/>
              </a:rPr>
              <a:t>Knapt 6 år.</a:t>
            </a:r>
          </a:p>
          <a:p>
            <a:pPr eaLnBrk="1" hangingPunct="1"/>
            <a:r>
              <a:rPr lang="da-DK" altLang="en-US" b="1" dirty="0">
                <a:solidFill>
                  <a:srgbClr val="0070C0"/>
                </a:solidFill>
                <a:ea typeface="ＭＳ Ｐゴシック" charset="-128"/>
              </a:rPr>
              <a:t>Gennemgribende udviklingsforstyrrelse og Mental retardering i lettere grad.</a:t>
            </a:r>
          </a:p>
          <a:p>
            <a:pPr eaLnBrk="1" hangingPunct="1"/>
            <a:r>
              <a:rPr lang="da-DK" altLang="en-US" b="1" dirty="0">
                <a:solidFill>
                  <a:srgbClr val="0070C0"/>
                </a:solidFill>
                <a:ea typeface="ＭＳ Ｐゴシック" charset="-128"/>
              </a:rPr>
              <a:t>Sprog: Tosproget i hjemmet samt begrænset ordforråd.</a:t>
            </a:r>
          </a:p>
          <a:p>
            <a:pPr eaLnBrk="1" hangingPunct="1"/>
            <a:r>
              <a:rPr lang="da-DK" altLang="en-US" b="1" dirty="0">
                <a:solidFill>
                  <a:srgbClr val="0070C0"/>
                </a:solidFill>
                <a:ea typeface="ＭＳ Ｐゴシック" charset="-128"/>
              </a:rPr>
              <a:t>Vil gerne lege.</a:t>
            </a:r>
          </a:p>
          <a:p>
            <a:pPr eaLnBrk="1" hangingPunct="1"/>
            <a:r>
              <a:rPr lang="da-DK" altLang="en-US" b="1" dirty="0">
                <a:solidFill>
                  <a:srgbClr val="0070C0"/>
                </a:solidFill>
                <a:ea typeface="ＭＳ Ｐゴシック" charset="-128"/>
              </a:rPr>
              <a:t>Bliver ofte usikker på andres hensigter.</a:t>
            </a:r>
          </a:p>
          <a:p>
            <a:pPr eaLnBrk="1" hangingPunct="1"/>
            <a:endParaRPr lang="da-DK" altLang="en-US" b="1" dirty="0">
              <a:solidFill>
                <a:srgbClr val="0070C0"/>
              </a:solidFill>
              <a:ea typeface="ＭＳ Ｐゴシック" charset="-128"/>
            </a:endParaRP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Barn 4.</a:t>
            </a: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1830891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r>
              <a:rPr lang="da-DK" altLang="en-US" b="1" u="sng" dirty="0">
                <a:solidFill>
                  <a:srgbClr val="0070C0"/>
                </a:solidFill>
                <a:ea typeface="ＭＳ Ｐゴシック" charset="-128"/>
              </a:rPr>
              <a:t>Fokus:</a:t>
            </a:r>
          </a:p>
          <a:p>
            <a:pPr marL="0" indent="0" eaLnBrk="1" hangingPunct="1">
              <a:buNone/>
            </a:pPr>
            <a:endParaRPr lang="da-DK" altLang="en-US" b="1" u="sng" dirty="0">
              <a:solidFill>
                <a:srgbClr val="0070C0"/>
              </a:solidFill>
              <a:ea typeface="ＭＳ Ｐゴシック" charset="-128"/>
            </a:endParaRPr>
          </a:p>
          <a:p>
            <a:pPr eaLnBrk="1" hangingPunct="1"/>
            <a:r>
              <a:rPr lang="da-DK" altLang="en-US" b="1" dirty="0">
                <a:solidFill>
                  <a:srgbClr val="0070C0"/>
                </a:solidFill>
                <a:ea typeface="ＭＳ Ｐゴシック" charset="-128"/>
              </a:rPr>
              <a:t>Lav drama og spænding i legen.</a:t>
            </a:r>
          </a:p>
          <a:p>
            <a:pPr eaLnBrk="1" hangingPunct="1"/>
            <a:r>
              <a:rPr lang="da-DK" altLang="en-US" b="1" dirty="0">
                <a:solidFill>
                  <a:srgbClr val="0070C0"/>
                </a:solidFill>
                <a:ea typeface="ＭＳ Ｐゴシック" charset="-128"/>
              </a:rPr>
              <a:t>Understøt hendes ideer.</a:t>
            </a:r>
          </a:p>
          <a:p>
            <a:pPr eaLnBrk="1" hangingPunct="1"/>
            <a:r>
              <a:rPr lang="da-DK" altLang="en-US" b="1" dirty="0">
                <a:solidFill>
                  <a:srgbClr val="0070C0"/>
                </a:solidFill>
                <a:ea typeface="ＭＳ Ｐゴシック" charset="-128"/>
              </a:rPr>
              <a:t>Sæt ord på handlinger og følelser i legen.</a:t>
            </a:r>
          </a:p>
          <a:p>
            <a:pPr eaLnBrk="1" hangingPunct="1"/>
            <a:r>
              <a:rPr lang="da-DK" altLang="en-US" b="1" dirty="0">
                <a:solidFill>
                  <a:srgbClr val="0070C0"/>
                </a:solidFill>
                <a:ea typeface="ＭＳ Ｐゴシック" charset="-128"/>
              </a:rPr>
              <a:t>Inddrag temaer fra hverdagen.</a:t>
            </a:r>
          </a:p>
          <a:p>
            <a:pPr eaLnBrk="1" hangingPunct="1"/>
            <a:r>
              <a:rPr lang="da-DK" altLang="en-US" b="1" dirty="0">
                <a:solidFill>
                  <a:srgbClr val="0070C0"/>
                </a:solidFill>
                <a:ea typeface="ＭＳ Ｐゴシック" charset="-128"/>
              </a:rPr>
              <a:t>Problemløsning.</a:t>
            </a:r>
          </a:p>
          <a:p>
            <a:pPr eaLnBrk="1" hangingPunct="1"/>
            <a:r>
              <a:rPr lang="da-DK" altLang="en-US" b="1" dirty="0">
                <a:solidFill>
                  <a:srgbClr val="0070C0"/>
                </a:solidFill>
                <a:ea typeface="ＭＳ Ｐゴシック" charset="-128"/>
              </a:rPr>
              <a:t>Øve forhandling.</a:t>
            </a:r>
          </a:p>
          <a:p>
            <a:pPr eaLnBrk="1" hangingPunct="1"/>
            <a:r>
              <a:rPr lang="da-DK" altLang="en-US" b="1" dirty="0">
                <a:solidFill>
                  <a:srgbClr val="0070C0"/>
                </a:solidFill>
                <a:ea typeface="ＭＳ Ｐゴシック" charset="-128"/>
              </a:rPr>
              <a:t>Øve med et andet barn.</a:t>
            </a: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Barn 4.</a:t>
            </a: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65204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2"/>
          <p:cNvSpPr>
            <a:spLocks noGrp="1"/>
          </p:cNvSpPr>
          <p:nvPr>
            <p:ph idx="4294967295"/>
          </p:nvPr>
        </p:nvSpPr>
        <p:spPr bwMode="auto">
          <a:xfrm>
            <a:off x="2441858" y="1527586"/>
            <a:ext cx="7387942" cy="533041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marL="0" indent="0" eaLnBrk="1" hangingPunct="1">
              <a:buNone/>
            </a:pPr>
            <a:endParaRPr lang="da-DK" altLang="en-US" b="1" dirty="0">
              <a:solidFill>
                <a:srgbClr val="0070C0"/>
              </a:solidFill>
              <a:ea typeface="ＭＳ Ｐゴシック" charset="-128"/>
            </a:endParaRPr>
          </a:p>
          <a:p>
            <a:pPr marL="0" indent="0" eaLnBrk="1" hangingPunct="1">
              <a:buNone/>
            </a:pPr>
            <a:r>
              <a:rPr lang="da-DK" altLang="en-US" b="1" u="sng" dirty="0">
                <a:solidFill>
                  <a:srgbClr val="0070C0"/>
                </a:solidFill>
                <a:ea typeface="ＭＳ Ｐゴシック" charset="-128"/>
              </a:rPr>
              <a:t>Udbytte:</a:t>
            </a:r>
          </a:p>
          <a:p>
            <a:pPr marL="0" indent="0" eaLnBrk="1" hangingPunct="1">
              <a:buNone/>
            </a:pPr>
            <a:endParaRPr lang="da-DK" altLang="en-US" b="1" u="sng" dirty="0">
              <a:solidFill>
                <a:srgbClr val="0070C0"/>
              </a:solidFill>
              <a:ea typeface="ＭＳ Ｐゴシック" charset="-128"/>
            </a:endParaRPr>
          </a:p>
          <a:p>
            <a:pPr eaLnBrk="1" hangingPunct="1"/>
            <a:r>
              <a:rPr lang="da-DK" altLang="en-US" b="1" dirty="0">
                <a:solidFill>
                  <a:srgbClr val="0070C0"/>
                </a:solidFill>
                <a:ea typeface="ＭＳ Ｐゴシック" charset="-128"/>
              </a:rPr>
              <a:t>Tydeligere kommunikation.</a:t>
            </a:r>
          </a:p>
          <a:p>
            <a:pPr eaLnBrk="1" hangingPunct="1"/>
            <a:r>
              <a:rPr lang="da-DK" altLang="en-US" b="1" dirty="0">
                <a:solidFill>
                  <a:srgbClr val="0070C0"/>
                </a:solidFill>
                <a:ea typeface="ＭＳ Ｐゴシック" charset="-128"/>
              </a:rPr>
              <a:t>Mere tro på egne ideer.</a:t>
            </a:r>
          </a:p>
          <a:p>
            <a:pPr eaLnBrk="1" hangingPunct="1"/>
            <a:r>
              <a:rPr lang="da-DK" altLang="en-US" b="1" dirty="0">
                <a:solidFill>
                  <a:srgbClr val="0070C0"/>
                </a:solidFill>
                <a:ea typeface="ＭＳ Ｐゴシック" charset="-128"/>
              </a:rPr>
              <a:t>Mere aktiv i problemløsning.</a:t>
            </a:r>
          </a:p>
          <a:p>
            <a:pPr eaLnBrk="1" hangingPunct="1"/>
            <a:r>
              <a:rPr lang="da-DK" altLang="en-US" b="1" dirty="0">
                <a:solidFill>
                  <a:srgbClr val="0070C0"/>
                </a:solidFill>
                <a:ea typeface="ＭＳ Ｐゴシック" charset="-128"/>
              </a:rPr>
              <a:t>Mere sammenhæng i legene.</a:t>
            </a:r>
          </a:p>
        </p:txBody>
      </p:sp>
      <p:sp>
        <p:nvSpPr>
          <p:cNvPr id="75778" name="Title 3"/>
          <p:cNvSpPr>
            <a:spLocks noGrp="1"/>
          </p:cNvSpPr>
          <p:nvPr>
            <p:ph type="title" idx="4294967295"/>
          </p:nvPr>
        </p:nvSpPr>
        <p:spPr bwMode="auto">
          <a:xfrm>
            <a:off x="0" y="0"/>
            <a:ext cx="12192000" cy="1323191"/>
          </a:xfrm>
          <a:prstGeom prst="rect">
            <a:avLst/>
          </a:prstGeom>
          <a:solidFill>
            <a:srgbClr val="225FA8"/>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4000" b="1" dirty="0">
                <a:solidFill>
                  <a:schemeClr val="bg1"/>
                </a:solidFill>
                <a:ea typeface="ＭＳ Ｐゴシック" charset="-128"/>
              </a:rPr>
              <a:t>                                     </a:t>
            </a:r>
            <a:endParaRPr lang="da-DK" altLang="en-US" sz="4000" b="1" dirty="0">
              <a:solidFill>
                <a:schemeClr val="bg1"/>
              </a:solidFill>
              <a:latin typeface="+mn-lt"/>
              <a:ea typeface="ＭＳ Ｐゴシック" charset="-128"/>
            </a:endParaRPr>
          </a:p>
        </p:txBody>
      </p:sp>
      <p:pic>
        <p:nvPicPr>
          <p:cNvPr id="75783" name="Picture 5"/>
          <p:cNvPicPr>
            <a:picLocks noChangeAspect="1"/>
          </p:cNvPicPr>
          <p:nvPr/>
        </p:nvPicPr>
        <p:blipFill>
          <a:blip r:embed="rId3" cstate="hqprint">
            <a:lum bright="98000"/>
            <a:extLst>
              <a:ext uri="{28A0092B-C50C-407E-A947-70E740481C1C}">
                <a14:useLocalDpi xmlns:a14="http://schemas.microsoft.com/office/drawing/2010/main" val="0"/>
              </a:ext>
            </a:extLst>
          </a:blip>
          <a:srcRect t="17989" r="35715"/>
          <a:stretch>
            <a:fillRect/>
          </a:stretch>
        </p:blipFill>
        <p:spPr bwMode="auto">
          <a:xfrm>
            <a:off x="8626930" y="5339488"/>
            <a:ext cx="1638715" cy="1192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Billede 4" descr="Beskrivelse: Macintosh HD:Users:nataliaannaczyzynski:Desktop:PLAY Logo.jpg">
            <a:extLst>
              <a:ext uri="{FF2B5EF4-FFF2-40B4-BE49-F238E27FC236}">
                <a16:creationId xmlns:a16="http://schemas.microsoft.com/office/drawing/2014/main" id="{2A27315C-6F5A-F64A-9550-57B6CBB630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3404" y="90095"/>
            <a:ext cx="1143000" cy="1143000"/>
          </a:xfrm>
          <a:prstGeom prst="rect">
            <a:avLst/>
          </a:prstGeom>
          <a:noFill/>
          <a:ln>
            <a:noFill/>
          </a:ln>
        </p:spPr>
      </p:pic>
      <p:sp>
        <p:nvSpPr>
          <p:cNvPr id="2" name="Pladsholder til dato 1">
            <a:extLst>
              <a:ext uri="{FF2B5EF4-FFF2-40B4-BE49-F238E27FC236}">
                <a16:creationId xmlns:a16="http://schemas.microsoft.com/office/drawing/2014/main" id="{544872E1-FDDF-A643-B2BA-58AD9F323282}"/>
              </a:ext>
            </a:extLst>
          </p:cNvPr>
          <p:cNvSpPr>
            <a:spLocks noGrp="1"/>
          </p:cNvSpPr>
          <p:nvPr>
            <p:ph type="dt" sz="half" idx="10"/>
          </p:nvPr>
        </p:nvSpPr>
        <p:spPr/>
        <p:txBody>
          <a:bodyPr/>
          <a:lstStyle/>
          <a:p>
            <a:fld id="{409D15C2-90E9-C244-9BB8-7E38C1F5FCBA}" type="datetime1">
              <a:rPr lang="da-DK" smtClean="0"/>
              <a:t>11.10.2021</a:t>
            </a:fld>
            <a:endParaRPr lang="da-DK"/>
          </a:p>
        </p:txBody>
      </p:sp>
    </p:spTree>
    <p:extLst>
      <p:ext uri="{BB962C8B-B14F-4D97-AF65-F5344CB8AC3E}">
        <p14:creationId xmlns:p14="http://schemas.microsoft.com/office/powerpoint/2010/main" val="3248601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2192000" cy="1333948"/>
          </a:xfrm>
          <a:solidFill>
            <a:srgbClr val="225FA8"/>
          </a:solidFill>
        </p:spPr>
        <p:txBody>
          <a:bodyPr>
            <a:normAutofit/>
          </a:bodyPr>
          <a:lstStyle/>
          <a:p>
            <a:r>
              <a:rPr lang="da-DK" b="1" dirty="0">
                <a:solidFill>
                  <a:schemeClr val="bg1"/>
                </a:solidFill>
              </a:rPr>
              <a:t>                                           </a:t>
            </a:r>
            <a:r>
              <a:rPr lang="da-DK" b="1" dirty="0">
                <a:solidFill>
                  <a:schemeClr val="bg1"/>
                </a:solidFill>
                <a:latin typeface="+mn-lt"/>
              </a:rPr>
              <a:t>Forskning PLAY </a:t>
            </a:r>
            <a:r>
              <a:rPr lang="da-DK" b="1" dirty="0" err="1">
                <a:solidFill>
                  <a:schemeClr val="bg1"/>
                </a:solidFill>
                <a:latin typeface="+mn-lt"/>
              </a:rPr>
              <a:t>project</a:t>
            </a:r>
            <a:br>
              <a:rPr lang="da-DK" b="1" dirty="0">
                <a:solidFill>
                  <a:schemeClr val="bg1"/>
                </a:solidFill>
                <a:latin typeface="+mn-lt"/>
              </a:rPr>
            </a:br>
            <a:r>
              <a:rPr lang="da-DK" b="1" dirty="0">
                <a:solidFill>
                  <a:schemeClr val="bg1"/>
                </a:solidFill>
                <a:latin typeface="+mn-lt"/>
              </a:rPr>
              <a:t>                                           Richard Solomon MD.</a:t>
            </a:r>
          </a:p>
        </p:txBody>
      </p:sp>
      <p:sp>
        <p:nvSpPr>
          <p:cNvPr id="4" name="Pladsholder til indhold 3"/>
          <p:cNvSpPr>
            <a:spLocks noGrp="1"/>
          </p:cNvSpPr>
          <p:nvPr>
            <p:ph sz="half" idx="2"/>
          </p:nvPr>
        </p:nvSpPr>
        <p:spPr>
          <a:xfrm>
            <a:off x="4202134" y="1747903"/>
            <a:ext cx="6601031" cy="5658675"/>
          </a:xfrm>
        </p:spPr>
        <p:txBody>
          <a:bodyPr>
            <a:normAutofit fontScale="92500" lnSpcReduction="20000"/>
          </a:bodyPr>
          <a:lstStyle/>
          <a:p>
            <a:pPr marL="0" indent="0">
              <a:buNone/>
            </a:pPr>
            <a:r>
              <a:rPr lang="da-DK" sz="2000" b="1" dirty="0">
                <a:solidFill>
                  <a:schemeClr val="accent1">
                    <a:lumMod val="75000"/>
                  </a:schemeClr>
                </a:solidFill>
              </a:rPr>
              <a:t>2009: National Health Care bevilger 1.85 </a:t>
            </a:r>
            <a:r>
              <a:rPr lang="da-DK" sz="2000" b="1" dirty="0" err="1">
                <a:solidFill>
                  <a:schemeClr val="accent1">
                    <a:lumMod val="75000"/>
                  </a:schemeClr>
                </a:solidFill>
              </a:rPr>
              <a:t>mill</a:t>
            </a:r>
            <a:r>
              <a:rPr lang="da-DK" sz="2000" b="1" dirty="0">
                <a:solidFill>
                  <a:schemeClr val="accent1">
                    <a:lumMod val="75000"/>
                  </a:schemeClr>
                </a:solidFill>
              </a:rPr>
              <a:t>.$ til </a:t>
            </a:r>
            <a:r>
              <a:rPr lang="da-DK" sz="2000" dirty="0">
                <a:solidFill>
                  <a:schemeClr val="accent1">
                    <a:lumMod val="75000"/>
                  </a:schemeClr>
                </a:solidFill>
              </a:rPr>
              <a:t>f</a:t>
            </a:r>
            <a:r>
              <a:rPr lang="da-DK" sz="2000" b="1" dirty="0">
                <a:solidFill>
                  <a:schemeClr val="accent1">
                    <a:lumMod val="75000"/>
                  </a:schemeClr>
                </a:solidFill>
              </a:rPr>
              <a:t>orskning i Play Project.</a:t>
            </a:r>
          </a:p>
          <a:p>
            <a:pPr marL="0" indent="0">
              <a:buNone/>
            </a:pPr>
            <a:endParaRPr lang="da-DK" sz="2000" dirty="0">
              <a:solidFill>
                <a:schemeClr val="accent1">
                  <a:lumMod val="75000"/>
                </a:schemeClr>
              </a:solidFill>
            </a:endParaRPr>
          </a:p>
          <a:p>
            <a:pPr marL="0" indent="0">
              <a:buNone/>
            </a:pPr>
            <a:r>
              <a:rPr lang="da-DK" sz="2000" b="1" dirty="0">
                <a:solidFill>
                  <a:schemeClr val="accent1">
                    <a:lumMod val="75000"/>
                  </a:schemeClr>
                </a:solidFill>
              </a:rPr>
              <a:t>2014: Journal of </a:t>
            </a:r>
            <a:r>
              <a:rPr lang="da-DK" sz="2000" b="1" dirty="0" err="1">
                <a:solidFill>
                  <a:schemeClr val="accent1">
                    <a:lumMod val="75000"/>
                  </a:schemeClr>
                </a:solidFill>
              </a:rPr>
              <a:t>Developmental</a:t>
            </a:r>
            <a:r>
              <a:rPr lang="da-DK" sz="2000" b="1" dirty="0">
                <a:solidFill>
                  <a:schemeClr val="accent1">
                    <a:lumMod val="75000"/>
                  </a:schemeClr>
                </a:solidFill>
              </a:rPr>
              <a:t> and </a:t>
            </a:r>
            <a:r>
              <a:rPr lang="da-DK" sz="2000" b="1" dirty="0" err="1">
                <a:solidFill>
                  <a:schemeClr val="accent1">
                    <a:lumMod val="75000"/>
                  </a:schemeClr>
                </a:solidFill>
              </a:rPr>
              <a:t>Behavioral</a:t>
            </a:r>
            <a:r>
              <a:rPr lang="da-DK" sz="2000" b="1" dirty="0">
                <a:solidFill>
                  <a:schemeClr val="accent1">
                    <a:lumMod val="75000"/>
                  </a:schemeClr>
                </a:solidFill>
              </a:rPr>
              <a:t> </a:t>
            </a:r>
            <a:r>
              <a:rPr lang="da-DK" sz="2000" b="1" dirty="0" err="1">
                <a:solidFill>
                  <a:schemeClr val="accent1">
                    <a:lumMod val="75000"/>
                  </a:schemeClr>
                </a:solidFill>
              </a:rPr>
              <a:t>Pediatrics</a:t>
            </a:r>
            <a:r>
              <a:rPr lang="da-DK" sz="2000" dirty="0">
                <a:solidFill>
                  <a:schemeClr val="accent1">
                    <a:lumMod val="75000"/>
                  </a:schemeClr>
                </a:solidFill>
              </a:rPr>
              <a:t>. </a:t>
            </a:r>
            <a:r>
              <a:rPr lang="da-DK" sz="2000" b="1" dirty="0">
                <a:solidFill>
                  <a:schemeClr val="accent1">
                    <a:lumMod val="75000"/>
                  </a:schemeClr>
                </a:solidFill>
              </a:rPr>
              <a:t>Offentliggør resultatet af stort treårigt </a:t>
            </a:r>
            <a:r>
              <a:rPr lang="da-DK" sz="2000" b="1" dirty="0" err="1">
                <a:solidFill>
                  <a:schemeClr val="accent1">
                    <a:lumMod val="75000"/>
                  </a:schemeClr>
                </a:solidFill>
              </a:rPr>
              <a:t>forsknings-projekt</a:t>
            </a:r>
            <a:r>
              <a:rPr lang="da-DK" sz="2000" b="1" dirty="0">
                <a:solidFill>
                  <a:schemeClr val="accent1">
                    <a:lumMod val="75000"/>
                  </a:schemeClr>
                </a:solidFill>
              </a:rPr>
              <a:t>. </a:t>
            </a:r>
          </a:p>
          <a:p>
            <a:pPr marL="0" indent="0">
              <a:buNone/>
            </a:pPr>
            <a:r>
              <a:rPr lang="da-DK" sz="2000" b="1" dirty="0">
                <a:solidFill>
                  <a:schemeClr val="accent1">
                    <a:lumMod val="75000"/>
                  </a:schemeClr>
                </a:solidFill>
              </a:rPr>
              <a:t>RCT studie med 128 deltagende familier.</a:t>
            </a:r>
          </a:p>
          <a:p>
            <a:pPr marL="0" indent="0">
              <a:buNone/>
            </a:pPr>
            <a:endParaRPr lang="da-DK" sz="2000" dirty="0">
              <a:solidFill>
                <a:schemeClr val="accent1">
                  <a:lumMod val="75000"/>
                </a:schemeClr>
              </a:solidFill>
            </a:endParaRPr>
          </a:p>
          <a:p>
            <a:pPr marL="0" indent="0">
              <a:buNone/>
            </a:pPr>
            <a:r>
              <a:rPr lang="da-DK" sz="2000" b="1" dirty="0">
                <a:solidFill>
                  <a:schemeClr val="accent1">
                    <a:lumMod val="75000"/>
                  </a:schemeClr>
                </a:solidFill>
              </a:rPr>
              <a:t>Kort resume: </a:t>
            </a:r>
            <a:endParaRPr lang="da-DK" sz="2000" dirty="0">
              <a:solidFill>
                <a:schemeClr val="accent1">
                  <a:lumMod val="75000"/>
                </a:schemeClr>
              </a:solidFill>
            </a:endParaRPr>
          </a:p>
          <a:p>
            <a:pPr marL="0" indent="0">
              <a:buNone/>
            </a:pPr>
            <a:r>
              <a:rPr lang="da-DK" sz="2000" b="1" dirty="0">
                <a:solidFill>
                  <a:schemeClr val="accent1">
                    <a:lumMod val="75000"/>
                  </a:schemeClr>
                </a:solidFill>
              </a:rPr>
              <a:t>1. væsentlige forbedringer i forældre-barn  interaktion. </a:t>
            </a:r>
            <a:endParaRPr lang="da-DK" sz="2000" dirty="0">
              <a:solidFill>
                <a:schemeClr val="accent1">
                  <a:lumMod val="75000"/>
                </a:schemeClr>
              </a:solidFill>
            </a:endParaRPr>
          </a:p>
          <a:p>
            <a:pPr marL="0" indent="0">
              <a:buNone/>
            </a:pPr>
            <a:r>
              <a:rPr lang="da-DK" sz="2000" b="1" dirty="0">
                <a:solidFill>
                  <a:schemeClr val="accent1">
                    <a:lumMod val="75000"/>
                  </a:schemeClr>
                </a:solidFill>
              </a:rPr>
              <a:t>2. god  social og emotionel udvikling  for børn med autisme.</a:t>
            </a:r>
            <a:endParaRPr lang="da-DK" sz="2000" dirty="0">
              <a:solidFill>
                <a:schemeClr val="accent1">
                  <a:lumMod val="75000"/>
                </a:schemeClr>
              </a:solidFill>
            </a:endParaRPr>
          </a:p>
          <a:p>
            <a:pPr marL="0" indent="0">
              <a:buNone/>
            </a:pPr>
            <a:r>
              <a:rPr lang="da-DK" sz="2000" b="1" dirty="0">
                <a:solidFill>
                  <a:schemeClr val="accent1">
                    <a:lumMod val="75000"/>
                  </a:schemeClr>
                </a:solidFill>
              </a:rPr>
              <a:t>3. forbedret autisme symptomatologi.</a:t>
            </a:r>
          </a:p>
          <a:p>
            <a:pPr marL="0" indent="0">
              <a:buNone/>
            </a:pPr>
            <a:endParaRPr lang="da-DK" sz="2000" dirty="0">
              <a:solidFill>
                <a:schemeClr val="accent1">
                  <a:lumMod val="75000"/>
                </a:schemeClr>
              </a:solidFill>
            </a:endParaRPr>
          </a:p>
          <a:p>
            <a:pPr marL="0" indent="0">
              <a:buNone/>
            </a:pPr>
            <a:r>
              <a:rPr lang="da-DK" sz="2000" b="1" dirty="0">
                <a:solidFill>
                  <a:schemeClr val="accent1">
                    <a:lumMod val="75000"/>
                  </a:schemeClr>
                </a:solidFill>
              </a:rPr>
              <a:t>Sekundært resultat: </a:t>
            </a:r>
            <a:endParaRPr lang="da-DK" sz="2000" dirty="0">
              <a:solidFill>
                <a:schemeClr val="accent1">
                  <a:lumMod val="75000"/>
                </a:schemeClr>
              </a:solidFill>
            </a:endParaRPr>
          </a:p>
          <a:p>
            <a:pPr marL="0" indent="0">
              <a:buNone/>
            </a:pPr>
            <a:r>
              <a:rPr lang="da-DK" sz="2000" b="1" dirty="0">
                <a:solidFill>
                  <a:schemeClr val="accent1">
                    <a:lumMod val="75000"/>
                  </a:schemeClr>
                </a:solidFill>
              </a:rPr>
              <a:t>4. Forældre stress og depressionssymptomer nedsat.</a:t>
            </a:r>
            <a:endParaRPr lang="da-DK" sz="2000" dirty="0">
              <a:solidFill>
                <a:schemeClr val="accent1">
                  <a:lumMod val="75000"/>
                </a:schemeClr>
              </a:solidFill>
            </a:endParaRPr>
          </a:p>
          <a:p>
            <a:pPr marL="0" indent="0">
              <a:buNone/>
            </a:pPr>
            <a:r>
              <a:rPr lang="da-DK" sz="2000" b="1" dirty="0">
                <a:solidFill>
                  <a:schemeClr val="accent1">
                    <a:lumMod val="75000"/>
                  </a:schemeClr>
                </a:solidFill>
              </a:rPr>
              <a:t>Læs hele resultatet på:  </a:t>
            </a:r>
            <a:r>
              <a:rPr lang="da-DK" sz="2000" b="1" u="sng" dirty="0">
                <a:solidFill>
                  <a:schemeClr val="accent1">
                    <a:lumMod val="75000"/>
                  </a:schemeClr>
                </a:solidFill>
                <a:hlinkClick r:id="rId3"/>
              </a:rPr>
              <a:t>www.playproject.org</a:t>
            </a:r>
            <a:r>
              <a:rPr lang="da-DK" sz="2000" b="1" dirty="0">
                <a:solidFill>
                  <a:schemeClr val="accent1">
                    <a:lumMod val="75000"/>
                  </a:schemeClr>
                </a:solidFill>
              </a:rPr>
              <a:t> </a:t>
            </a:r>
            <a:endParaRPr lang="da-DK" sz="2000" dirty="0">
              <a:solidFill>
                <a:schemeClr val="accent1">
                  <a:lumMod val="75000"/>
                </a:schemeClr>
              </a:solidFill>
            </a:endParaRPr>
          </a:p>
          <a:p>
            <a:pPr marL="0" indent="0">
              <a:buNone/>
            </a:pPr>
            <a:r>
              <a:rPr lang="da-DK" sz="2000" dirty="0">
                <a:solidFill>
                  <a:schemeClr val="accent1">
                    <a:lumMod val="75000"/>
                  </a:schemeClr>
                </a:solidFill>
              </a:rPr>
              <a:t> </a:t>
            </a:r>
          </a:p>
          <a:p>
            <a:pPr marL="0" indent="0">
              <a:buNone/>
            </a:pPr>
            <a:r>
              <a:rPr lang="da-DK" sz="1200" dirty="0"/>
              <a:t> </a:t>
            </a:r>
          </a:p>
          <a:p>
            <a:pPr marL="0" indent="0">
              <a:buNone/>
            </a:pPr>
            <a:endParaRPr lang="da-DK" sz="1200" dirty="0"/>
          </a:p>
        </p:txBody>
      </p:sp>
      <p:pic>
        <p:nvPicPr>
          <p:cNvPr id="5" name="Pladsholder til indhold 5" descr="IMG_0684.JPG"/>
          <p:cNvPicPr>
            <a:picLocks noGrp="1" noChangeAspect="1"/>
          </p:cNvPicPr>
          <p:nvPr>
            <p:ph sz="half" idx="1"/>
          </p:nvPr>
        </p:nvPicPr>
        <p:blipFill>
          <a:blip r:embed="rId4">
            <a:extLst>
              <a:ext uri="{28A0092B-C50C-407E-A947-70E740481C1C}">
                <a14:useLocalDpi xmlns:a14="http://schemas.microsoft.com/office/drawing/2010/main" val="0"/>
              </a:ext>
            </a:extLst>
          </a:blip>
          <a:srcRect l="12904" r="12904"/>
          <a:stretch>
            <a:fillRect/>
          </a:stretch>
        </p:blipFill>
        <p:spPr>
          <a:xfrm>
            <a:off x="1638226" y="1747903"/>
            <a:ext cx="2475209" cy="2502392"/>
          </a:xfrm>
        </p:spPr>
      </p:pic>
      <p:sp>
        <p:nvSpPr>
          <p:cNvPr id="3" name="Pladsholder til dato 2">
            <a:extLst>
              <a:ext uri="{FF2B5EF4-FFF2-40B4-BE49-F238E27FC236}">
                <a16:creationId xmlns:a16="http://schemas.microsoft.com/office/drawing/2014/main" id="{AB43389F-AB9C-CF40-87F5-1C9D627DAB2E}"/>
              </a:ext>
            </a:extLst>
          </p:cNvPr>
          <p:cNvSpPr>
            <a:spLocks noGrp="1"/>
          </p:cNvSpPr>
          <p:nvPr>
            <p:ph type="dt" sz="half" idx="10"/>
          </p:nvPr>
        </p:nvSpPr>
        <p:spPr/>
        <p:txBody>
          <a:bodyPr/>
          <a:lstStyle/>
          <a:p>
            <a:fld id="{F735AA0E-49AC-0544-9044-34F3A990E4A9}" type="datetime1">
              <a:rPr lang="da-DK" smtClean="0"/>
              <a:t>11.10.2021</a:t>
            </a:fld>
            <a:endParaRPr lang="da-DK"/>
          </a:p>
        </p:txBody>
      </p:sp>
      <p:pic>
        <p:nvPicPr>
          <p:cNvPr id="6" name="Billede 5" descr="Beskrivelse: Macintosh HD:Users:nataliaannaczyzynski:Desktop:PLAY Logo.jpg">
            <a:extLst>
              <a:ext uri="{FF2B5EF4-FFF2-40B4-BE49-F238E27FC236}">
                <a16:creationId xmlns:a16="http://schemas.microsoft.com/office/drawing/2014/main" id="{AD4DFF02-4491-A646-BB80-19C8100BC08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24161" y="95474"/>
            <a:ext cx="1143000" cy="1143000"/>
          </a:xfrm>
          <a:prstGeom prst="rect">
            <a:avLst/>
          </a:prstGeom>
          <a:noFill/>
          <a:ln>
            <a:noFill/>
          </a:ln>
        </p:spPr>
      </p:pic>
    </p:spTree>
    <p:extLst>
      <p:ext uri="{BB962C8B-B14F-4D97-AF65-F5344CB8AC3E}">
        <p14:creationId xmlns:p14="http://schemas.microsoft.com/office/powerpoint/2010/main" val="239611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290918"/>
          </a:xfrm>
          <a:solidFill>
            <a:srgbClr val="225FA8"/>
          </a:solidFill>
        </p:spPr>
        <p:txBody>
          <a:bodyPr/>
          <a:lstStyle/>
          <a:p>
            <a:r>
              <a:rPr lang="da-DK" b="1" dirty="0">
                <a:solidFill>
                  <a:schemeClr val="bg1"/>
                </a:solidFill>
              </a:rPr>
              <a:t>                                    </a:t>
            </a:r>
            <a:r>
              <a:rPr lang="da-DK" b="1" dirty="0">
                <a:solidFill>
                  <a:schemeClr val="bg1"/>
                </a:solidFill>
                <a:latin typeface="+mn-lt"/>
              </a:rPr>
              <a:t>Læs evt. også:</a:t>
            </a:r>
          </a:p>
        </p:txBody>
      </p:sp>
      <p:sp>
        <p:nvSpPr>
          <p:cNvPr id="3" name="Pladsholder til indhold 2"/>
          <p:cNvSpPr>
            <a:spLocks noGrp="1"/>
          </p:cNvSpPr>
          <p:nvPr>
            <p:ph idx="1"/>
          </p:nvPr>
        </p:nvSpPr>
        <p:spPr>
          <a:xfrm>
            <a:off x="1129554" y="1785769"/>
            <a:ext cx="9252698" cy="5072231"/>
          </a:xfrm>
        </p:spPr>
        <p:txBody>
          <a:bodyPr>
            <a:normAutofit fontScale="55000" lnSpcReduction="20000"/>
          </a:bodyPr>
          <a:lstStyle/>
          <a:p>
            <a:r>
              <a:rPr lang="da-DK" sz="2900" dirty="0"/>
              <a:t>Richard Solomon( 2016) : </a:t>
            </a:r>
            <a:r>
              <a:rPr lang="da-DK" sz="2900" dirty="0" err="1"/>
              <a:t>Autism</a:t>
            </a:r>
            <a:r>
              <a:rPr lang="da-DK" sz="2900" dirty="0"/>
              <a:t> : The Potential </a:t>
            </a:r>
            <a:r>
              <a:rPr lang="da-DK" sz="2900" dirty="0" err="1"/>
              <a:t>Within</a:t>
            </a:r>
            <a:r>
              <a:rPr lang="da-DK" sz="2900" dirty="0"/>
              <a:t>.</a:t>
            </a:r>
          </a:p>
          <a:p>
            <a:r>
              <a:rPr lang="da-DK" sz="2900" dirty="0"/>
              <a:t>Stanley Greenspan(2006): </a:t>
            </a:r>
            <a:r>
              <a:rPr lang="da-DK" sz="2900" dirty="0" err="1"/>
              <a:t>Engaging</a:t>
            </a:r>
            <a:r>
              <a:rPr lang="da-DK" sz="2900" dirty="0"/>
              <a:t> </a:t>
            </a:r>
            <a:r>
              <a:rPr lang="da-DK" sz="2900" dirty="0" err="1"/>
              <a:t>Autism</a:t>
            </a:r>
            <a:r>
              <a:rPr lang="da-DK" sz="2900" dirty="0"/>
              <a:t>.</a:t>
            </a:r>
          </a:p>
          <a:p>
            <a:r>
              <a:rPr lang="da-DK" sz="2900" dirty="0"/>
              <a:t>Stanley Greenspan( 1998): The Child with Special </a:t>
            </a:r>
            <a:r>
              <a:rPr lang="da-DK" sz="2900" dirty="0" err="1"/>
              <a:t>Needs</a:t>
            </a:r>
            <a:r>
              <a:rPr lang="da-DK" sz="2900" dirty="0"/>
              <a:t>.</a:t>
            </a:r>
          </a:p>
          <a:p>
            <a:r>
              <a:rPr lang="da-DK" sz="2900" dirty="0"/>
              <a:t>Pædagogisk Psykologisk Tidsskrift( 01-2016 s.20): Hanne Bendix: Legetræning kan udvikle og forbedre de sociale kompetencer for børn med problemer indenfor autismespektret og ADHD.</a:t>
            </a:r>
          </a:p>
          <a:p>
            <a:r>
              <a:rPr lang="da-DK" sz="2900" dirty="0"/>
              <a:t>Autismebladet 2;( 2009 s. 36) : Hanne Bendix: Legetræning som tidlig indsats for børn med autisme.</a:t>
            </a:r>
          </a:p>
          <a:p>
            <a:r>
              <a:rPr lang="da-DK" sz="2900" dirty="0"/>
              <a:t>Lennart Petersen, Birgitte Mølgård(2017): Autisme og tilknytning.</a:t>
            </a:r>
          </a:p>
          <a:p>
            <a:r>
              <a:rPr lang="da-DK" sz="2900" dirty="0"/>
              <a:t>Barry </a:t>
            </a:r>
            <a:r>
              <a:rPr lang="da-DK" sz="2900" dirty="0" err="1"/>
              <a:t>Prizant</a:t>
            </a:r>
            <a:r>
              <a:rPr lang="da-DK" sz="2900" dirty="0"/>
              <a:t> (2016): Det unikke menneske.</a:t>
            </a:r>
          </a:p>
          <a:p>
            <a:r>
              <a:rPr lang="da-DK" sz="2900" dirty="0"/>
              <a:t>Susan Hart (2011): </a:t>
            </a:r>
            <a:r>
              <a:rPr lang="da-DK" sz="2900" dirty="0" err="1"/>
              <a:t>Neuroaffektiv</a:t>
            </a:r>
            <a:r>
              <a:rPr lang="da-DK" sz="2900" dirty="0"/>
              <a:t> psykoterapi med børn.</a:t>
            </a:r>
          </a:p>
          <a:p>
            <a:r>
              <a:rPr lang="da-DK" sz="2900" dirty="0"/>
              <a:t>Læs også om legetræning på: </a:t>
            </a:r>
            <a:r>
              <a:rPr lang="da-DK" sz="2900" dirty="0">
                <a:hlinkClick r:id="rId2"/>
              </a:rPr>
              <a:t>www.playproject.org</a:t>
            </a:r>
            <a:r>
              <a:rPr lang="da-DK" sz="2900" dirty="0"/>
              <a:t>   og  </a:t>
            </a:r>
          </a:p>
          <a:p>
            <a:pPr marL="0" indent="0">
              <a:buNone/>
            </a:pPr>
            <a:r>
              <a:rPr lang="da-DK" sz="2900" dirty="0">
                <a:hlinkClick r:id="rId3"/>
              </a:rPr>
              <a:t>www.roskildeautismeraadgivning.dk</a:t>
            </a:r>
            <a:r>
              <a:rPr lang="da-DK" sz="2900" dirty="0"/>
              <a:t> </a:t>
            </a:r>
          </a:p>
          <a:p>
            <a:endParaRPr lang="da-DK" sz="2900" dirty="0"/>
          </a:p>
          <a:p>
            <a:pPr marL="0" indent="0">
              <a:buNone/>
            </a:pPr>
            <a:r>
              <a:rPr lang="da-DK" sz="2900" dirty="0"/>
              <a:t>Hjemmesiden for Specialbørnehaven  er:</a:t>
            </a:r>
          </a:p>
          <a:p>
            <a:pPr marL="0" indent="0">
              <a:buNone/>
            </a:pPr>
            <a:r>
              <a:rPr lang="da-DK" sz="2900" dirty="0">
                <a:hlinkClick r:id="rId4"/>
              </a:rPr>
              <a:t>https://specialdagtilbudskovbrynet.aarhus.dk</a:t>
            </a:r>
            <a:r>
              <a:rPr lang="da-DK" sz="2900" dirty="0"/>
              <a:t> </a:t>
            </a:r>
          </a:p>
          <a:p>
            <a:pPr marL="0" indent="0">
              <a:buNone/>
            </a:pPr>
            <a:endParaRPr lang="da-DK" sz="2900" dirty="0"/>
          </a:p>
          <a:p>
            <a:pPr marL="0" indent="0">
              <a:buNone/>
            </a:pPr>
            <a:endParaRPr lang="da-DK" sz="2000" dirty="0"/>
          </a:p>
          <a:p>
            <a:pPr marL="0" indent="0">
              <a:buNone/>
            </a:pPr>
            <a:r>
              <a:rPr lang="da-DK" sz="2000" dirty="0"/>
              <a:t> </a:t>
            </a:r>
          </a:p>
          <a:p>
            <a:endParaRPr lang="da-DK" sz="2000" dirty="0"/>
          </a:p>
          <a:p>
            <a:pPr marL="0" indent="0">
              <a:buNone/>
            </a:pPr>
            <a:endParaRPr lang="da-DK" sz="2000" dirty="0"/>
          </a:p>
          <a:p>
            <a:pPr marL="0" indent="0">
              <a:buNone/>
            </a:pPr>
            <a:endParaRPr lang="da-DK" sz="2000" dirty="0"/>
          </a:p>
        </p:txBody>
      </p:sp>
      <p:sp>
        <p:nvSpPr>
          <p:cNvPr id="5" name="Pladsholder til dato 4">
            <a:extLst>
              <a:ext uri="{FF2B5EF4-FFF2-40B4-BE49-F238E27FC236}">
                <a16:creationId xmlns:a16="http://schemas.microsoft.com/office/drawing/2014/main" id="{1D8E2F4B-F78F-2943-8F40-1DC9E28FCCC9}"/>
              </a:ext>
            </a:extLst>
          </p:cNvPr>
          <p:cNvSpPr>
            <a:spLocks noGrp="1"/>
          </p:cNvSpPr>
          <p:nvPr>
            <p:ph type="dt" sz="half" idx="10"/>
          </p:nvPr>
        </p:nvSpPr>
        <p:spPr/>
        <p:txBody>
          <a:bodyPr/>
          <a:lstStyle/>
          <a:p>
            <a:fld id="{E9B660CD-24F2-9248-BA46-2C0D3CDA2D48}" type="datetime1">
              <a:rPr lang="da-DK" smtClean="0"/>
              <a:t>11.10.2021</a:t>
            </a:fld>
            <a:endParaRPr lang="da-DK" dirty="0"/>
          </a:p>
        </p:txBody>
      </p:sp>
      <p:pic>
        <p:nvPicPr>
          <p:cNvPr id="6" name="Billede 5" descr="Beskrivelse: Macintosh HD:Users:nataliaannaczyzynski:Desktop:PLAY Logo.jpg">
            <a:extLst>
              <a:ext uri="{FF2B5EF4-FFF2-40B4-BE49-F238E27FC236}">
                <a16:creationId xmlns:a16="http://schemas.microsoft.com/office/drawing/2014/main" id="{5590AF16-BC58-E74B-B421-EC0D2283611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45676" y="73960"/>
            <a:ext cx="1143000" cy="1143000"/>
          </a:xfrm>
          <a:prstGeom prst="rect">
            <a:avLst/>
          </a:prstGeom>
          <a:noFill/>
          <a:ln>
            <a:noFill/>
          </a:ln>
        </p:spPr>
      </p:pic>
    </p:spTree>
    <p:extLst>
      <p:ext uri="{BB962C8B-B14F-4D97-AF65-F5344CB8AC3E}">
        <p14:creationId xmlns:p14="http://schemas.microsoft.com/office/powerpoint/2010/main" val="182600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377537"/>
          </a:xfrm>
          <a:solidFill>
            <a:srgbClr val="225FA8"/>
          </a:solidFill>
        </p:spPr>
        <p:txBody>
          <a:bodyPr/>
          <a:lstStyle/>
          <a:p>
            <a:r>
              <a:rPr lang="da-DK" b="1" dirty="0">
                <a:solidFill>
                  <a:schemeClr val="bg1"/>
                </a:solidFill>
              </a:rPr>
              <a:t>                                               </a:t>
            </a:r>
            <a:r>
              <a:rPr lang="da-DK" b="1" dirty="0">
                <a:solidFill>
                  <a:schemeClr val="bg1"/>
                </a:solidFill>
                <a:latin typeface="+mn-lt"/>
              </a:rPr>
              <a:t>Legens betydning:</a:t>
            </a:r>
          </a:p>
        </p:txBody>
      </p:sp>
      <p:sp>
        <p:nvSpPr>
          <p:cNvPr id="3" name="Pladsholder til indhold 2"/>
          <p:cNvSpPr>
            <a:spLocks noGrp="1"/>
          </p:cNvSpPr>
          <p:nvPr>
            <p:ph idx="1"/>
          </p:nvPr>
        </p:nvSpPr>
        <p:spPr>
          <a:xfrm>
            <a:off x="1981200" y="2205259"/>
            <a:ext cx="8229600" cy="3920905"/>
          </a:xfrm>
        </p:spPr>
        <p:txBody>
          <a:bodyPr>
            <a:normAutofit fontScale="92500"/>
          </a:bodyPr>
          <a:lstStyle/>
          <a:p>
            <a:pPr marL="514350" indent="-514350">
              <a:buAutoNum type="arabicPeriod"/>
            </a:pPr>
            <a:r>
              <a:rPr lang="da-DK" b="1" dirty="0">
                <a:solidFill>
                  <a:srgbClr val="0070C0"/>
                </a:solidFill>
              </a:rPr>
              <a:t>Leg er barnets måde, at lære på.</a:t>
            </a:r>
          </a:p>
          <a:p>
            <a:pPr marL="514350" indent="-514350">
              <a:buAutoNum type="arabicPeriod" startAt="2"/>
            </a:pPr>
            <a:r>
              <a:rPr lang="da-DK" b="1" dirty="0">
                <a:solidFill>
                  <a:srgbClr val="0070C0"/>
                </a:solidFill>
              </a:rPr>
              <a:t>Leg er grundlæggende for børns følelsesmæssige udvikling.</a:t>
            </a:r>
          </a:p>
          <a:p>
            <a:pPr marL="514350" indent="-514350">
              <a:buAutoNum type="arabicPeriod" startAt="2"/>
            </a:pPr>
            <a:r>
              <a:rPr lang="da-DK" b="1" dirty="0">
                <a:solidFill>
                  <a:srgbClr val="0070C0"/>
                </a:solidFill>
              </a:rPr>
              <a:t>Legen lærer barnet, hvordan det kan være sammen med andre på en god måde.</a:t>
            </a:r>
          </a:p>
          <a:p>
            <a:pPr marL="514350" indent="-514350">
              <a:buAutoNum type="arabicPeriod" startAt="2"/>
            </a:pPr>
            <a:r>
              <a:rPr lang="da-DK" b="1" dirty="0">
                <a:solidFill>
                  <a:srgbClr val="0070C0"/>
                </a:solidFill>
              </a:rPr>
              <a:t>Legen lærer ikke </a:t>
            </a:r>
            <a:r>
              <a:rPr lang="da-DK" b="1" i="1" dirty="0">
                <a:solidFill>
                  <a:srgbClr val="0070C0"/>
                </a:solidFill>
              </a:rPr>
              <a:t>kun</a:t>
            </a:r>
            <a:r>
              <a:rPr lang="da-DK" b="1" dirty="0">
                <a:solidFill>
                  <a:srgbClr val="0070C0"/>
                </a:solidFill>
              </a:rPr>
              <a:t> barnet at være sammen med andre, men det lærer også barnet at ”blive sig selv.”</a:t>
            </a:r>
          </a:p>
          <a:p>
            <a:pPr marL="514350" indent="-514350">
              <a:buAutoNum type="arabicPeriod" startAt="2"/>
            </a:pPr>
            <a:r>
              <a:rPr lang="da-DK" b="1" dirty="0">
                <a:solidFill>
                  <a:srgbClr val="0070C0"/>
                </a:solidFill>
              </a:rPr>
              <a:t>Legen er forløber for andre sociale sammenhænge, som dannelse af relationer og samarbejde.</a:t>
            </a:r>
          </a:p>
          <a:p>
            <a:pPr marL="0" indent="0">
              <a:buNone/>
            </a:pPr>
            <a:endParaRPr lang="da-DK" dirty="0"/>
          </a:p>
        </p:txBody>
      </p:sp>
      <p:sp>
        <p:nvSpPr>
          <p:cNvPr id="4" name="Tekstfelt 3"/>
          <p:cNvSpPr txBox="1"/>
          <p:nvPr/>
        </p:nvSpPr>
        <p:spPr>
          <a:xfrm>
            <a:off x="2479578" y="1835926"/>
            <a:ext cx="184666" cy="369332"/>
          </a:xfrm>
          <a:prstGeom prst="rect">
            <a:avLst/>
          </a:prstGeom>
          <a:noFill/>
        </p:spPr>
        <p:txBody>
          <a:bodyPr wrap="none" rtlCol="0">
            <a:spAutoFit/>
          </a:bodyPr>
          <a:lstStyle/>
          <a:p>
            <a:endParaRPr lang="da-DK" dirty="0"/>
          </a:p>
        </p:txBody>
      </p:sp>
      <p:pic>
        <p:nvPicPr>
          <p:cNvPr id="7" name="Billede 6" descr="Beskrivelse: Macintosh HD:Users:nataliaannaczyzynski:Desktop:PLAY Logo.jpg">
            <a:extLst>
              <a:ext uri="{FF2B5EF4-FFF2-40B4-BE49-F238E27FC236}">
                <a16:creationId xmlns:a16="http://schemas.microsoft.com/office/drawing/2014/main" id="{B9C5917B-A5C7-4F4F-AAD5-9799410507C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108" y="152895"/>
            <a:ext cx="1143000" cy="1143000"/>
          </a:xfrm>
          <a:prstGeom prst="rect">
            <a:avLst/>
          </a:prstGeom>
          <a:noFill/>
          <a:ln>
            <a:noFill/>
          </a:ln>
        </p:spPr>
      </p:pic>
      <p:sp>
        <p:nvSpPr>
          <p:cNvPr id="5" name="Pladsholder til dato 4">
            <a:extLst>
              <a:ext uri="{FF2B5EF4-FFF2-40B4-BE49-F238E27FC236}">
                <a16:creationId xmlns:a16="http://schemas.microsoft.com/office/drawing/2014/main" id="{ABC27F27-2A5A-9F47-ACF3-26D1C67C3C9D}"/>
              </a:ext>
            </a:extLst>
          </p:cNvPr>
          <p:cNvSpPr>
            <a:spLocks noGrp="1"/>
          </p:cNvSpPr>
          <p:nvPr>
            <p:ph type="dt" sz="half" idx="10"/>
          </p:nvPr>
        </p:nvSpPr>
        <p:spPr/>
        <p:txBody>
          <a:bodyPr/>
          <a:lstStyle/>
          <a:p>
            <a:fld id="{7B75FE5B-0389-A147-B09D-4898B37D5DBE}" type="datetime1">
              <a:rPr lang="da-DK" smtClean="0"/>
              <a:t>11.10.2021</a:t>
            </a:fld>
            <a:endParaRPr lang="da-DK"/>
          </a:p>
        </p:txBody>
      </p:sp>
    </p:spTree>
    <p:extLst>
      <p:ext uri="{BB962C8B-B14F-4D97-AF65-F5344CB8AC3E}">
        <p14:creationId xmlns:p14="http://schemas.microsoft.com/office/powerpoint/2010/main" val="122430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a:xfrm>
            <a:off x="1676400" y="1851024"/>
            <a:ext cx="9102762" cy="4854575"/>
          </a:xfrm>
        </p:spPr>
        <p:txBody>
          <a:bodyPr>
            <a:normAutofit/>
          </a:bodyPr>
          <a:lstStyle/>
          <a:p>
            <a:pPr eaLnBrk="1" hangingPunct="1"/>
            <a:r>
              <a:rPr lang="da-DK" altLang="en-US" b="1" dirty="0">
                <a:solidFill>
                  <a:srgbClr val="0070C0"/>
                </a:solidFill>
                <a:ea typeface="MS PGothic" charset="-128"/>
              </a:rPr>
              <a:t>Et tidligt interventions program. </a:t>
            </a:r>
          </a:p>
          <a:p>
            <a:pPr eaLnBrk="1" hangingPunct="1"/>
            <a:r>
              <a:rPr lang="da-DK" altLang="en-US" b="1" dirty="0">
                <a:solidFill>
                  <a:srgbClr val="0070C0"/>
                </a:solidFill>
                <a:ea typeface="MS PGothic" charset="-128"/>
              </a:rPr>
              <a:t>Struktureret - særligt tilpasset børn med autisme.</a:t>
            </a:r>
          </a:p>
          <a:p>
            <a:pPr eaLnBrk="1" hangingPunct="1"/>
            <a:r>
              <a:rPr lang="da-DK" altLang="en-US" b="1" dirty="0">
                <a:solidFill>
                  <a:srgbClr val="0070C0"/>
                </a:solidFill>
                <a:ea typeface="MS PGothic" charset="-128"/>
              </a:rPr>
              <a:t>Intensivt. (15-20 timer/uge)            </a:t>
            </a:r>
          </a:p>
          <a:p>
            <a:pPr eaLnBrk="1" hangingPunct="1"/>
            <a:r>
              <a:rPr lang="da-DK" altLang="en-US" b="1" dirty="0">
                <a:solidFill>
                  <a:srgbClr val="0070C0"/>
                </a:solidFill>
                <a:ea typeface="MS PGothic" charset="-128"/>
              </a:rPr>
              <a:t>Foregår hjemme og i barnets institution. </a:t>
            </a:r>
          </a:p>
          <a:p>
            <a:pPr eaLnBrk="1" hangingPunct="1"/>
            <a:r>
              <a:rPr lang="da-DK" altLang="en-US" b="1" dirty="0">
                <a:solidFill>
                  <a:srgbClr val="0070C0"/>
                </a:solidFill>
                <a:ea typeface="MS PGothic" charset="-128"/>
              </a:rPr>
              <a:t>Forældre og fagfolk. </a:t>
            </a:r>
          </a:p>
          <a:p>
            <a:pPr eaLnBrk="1" hangingPunct="1"/>
            <a:r>
              <a:rPr lang="da-DK" altLang="en-US" b="1" dirty="0">
                <a:solidFill>
                  <a:srgbClr val="0070C0"/>
                </a:solidFill>
                <a:ea typeface="MS PGothic" charset="-128"/>
              </a:rPr>
              <a:t>Fokus på udvikling &amp; relation 1 barn til 1 voksen. -evt. 1-2</a:t>
            </a:r>
          </a:p>
          <a:p>
            <a:pPr eaLnBrk="1" hangingPunct="1"/>
            <a:r>
              <a:rPr lang="da-DK" altLang="en-US" b="1" dirty="0">
                <a:solidFill>
                  <a:srgbClr val="0070C0"/>
                </a:solidFill>
                <a:ea typeface="MS PGothic" charset="-128"/>
              </a:rPr>
              <a:t>Leg &amp; sjov.</a:t>
            </a:r>
          </a:p>
          <a:p>
            <a:pPr eaLnBrk="1" hangingPunct="1"/>
            <a:r>
              <a:rPr lang="da-DK" altLang="en-US" b="1" dirty="0">
                <a:solidFill>
                  <a:srgbClr val="0070C0"/>
                </a:solidFill>
                <a:ea typeface="MS PGothic" charset="-128"/>
              </a:rPr>
              <a:t>Supervision og samarbejde.</a:t>
            </a:r>
          </a:p>
          <a:p>
            <a:pPr eaLnBrk="1" hangingPunct="1"/>
            <a:r>
              <a:rPr lang="da-DK" altLang="en-US" b="1" dirty="0">
                <a:solidFill>
                  <a:srgbClr val="0070C0"/>
                </a:solidFill>
                <a:ea typeface="MS PGothic" charset="-128"/>
              </a:rPr>
              <a:t>Evidensbaseret.</a:t>
            </a:r>
          </a:p>
        </p:txBody>
      </p:sp>
      <p:sp>
        <p:nvSpPr>
          <p:cNvPr id="5" name="Titel 1">
            <a:extLst>
              <a:ext uri="{FF2B5EF4-FFF2-40B4-BE49-F238E27FC236}">
                <a16:creationId xmlns:a16="http://schemas.microsoft.com/office/drawing/2014/main" id="{BC74E0BD-5D8F-6C47-AC28-520716D350EC}"/>
              </a:ext>
            </a:extLst>
          </p:cNvPr>
          <p:cNvSpPr>
            <a:spLocks noGrp="1"/>
          </p:cNvSpPr>
          <p:nvPr>
            <p:ph type="title"/>
          </p:nvPr>
        </p:nvSpPr>
        <p:spPr>
          <a:xfrm>
            <a:off x="0" y="-83127"/>
            <a:ext cx="12192000" cy="1448789"/>
          </a:xfrm>
          <a:solidFill>
            <a:srgbClr val="225FA8"/>
          </a:solidFill>
        </p:spPr>
        <p:txBody>
          <a:bodyPr/>
          <a:lstStyle/>
          <a:p>
            <a:r>
              <a:rPr lang="da-DK" b="1" dirty="0">
                <a:solidFill>
                  <a:schemeClr val="bg1"/>
                </a:solidFill>
              </a:rPr>
              <a:t>                                                </a:t>
            </a:r>
            <a:r>
              <a:rPr lang="da-DK" b="1" dirty="0">
                <a:solidFill>
                  <a:schemeClr val="bg1"/>
                </a:solidFill>
                <a:latin typeface="+mn-lt"/>
              </a:rPr>
              <a:t>Hvad er  PLAY Project </a:t>
            </a:r>
            <a:r>
              <a:rPr lang="da-DK" b="1" dirty="0">
                <a:solidFill>
                  <a:schemeClr val="bg1"/>
                </a:solidFill>
              </a:rPr>
              <a:t>:</a:t>
            </a:r>
          </a:p>
        </p:txBody>
      </p:sp>
      <p:pic>
        <p:nvPicPr>
          <p:cNvPr id="6" name="Billede 5" descr="Beskrivelse: Macintosh HD:Users:nataliaannaczyzynski:Desktop:PLAY Logo.jpg">
            <a:extLst>
              <a:ext uri="{FF2B5EF4-FFF2-40B4-BE49-F238E27FC236}">
                <a16:creationId xmlns:a16="http://schemas.microsoft.com/office/drawing/2014/main" id="{7A8DC67D-33D0-DE44-83BF-6E0751CB44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4355" y="69767"/>
            <a:ext cx="1143000" cy="1143000"/>
          </a:xfrm>
          <a:prstGeom prst="rect">
            <a:avLst/>
          </a:prstGeom>
          <a:noFill/>
          <a:ln>
            <a:noFill/>
          </a:ln>
        </p:spPr>
      </p:pic>
      <p:sp>
        <p:nvSpPr>
          <p:cNvPr id="2" name="Pladsholder til dato 1">
            <a:extLst>
              <a:ext uri="{FF2B5EF4-FFF2-40B4-BE49-F238E27FC236}">
                <a16:creationId xmlns:a16="http://schemas.microsoft.com/office/drawing/2014/main" id="{A49943E0-909A-2642-9905-77403317E658}"/>
              </a:ext>
            </a:extLst>
          </p:cNvPr>
          <p:cNvSpPr>
            <a:spLocks noGrp="1"/>
          </p:cNvSpPr>
          <p:nvPr>
            <p:ph type="dt" sz="half" idx="10"/>
          </p:nvPr>
        </p:nvSpPr>
        <p:spPr/>
        <p:txBody>
          <a:bodyPr/>
          <a:lstStyle/>
          <a:p>
            <a:fld id="{96C3F054-3E93-9841-A198-5336D7369CEA}" type="datetime1">
              <a:rPr lang="da-DK" smtClean="0"/>
              <a:t>11.10.2021</a:t>
            </a:fld>
            <a:endParaRPr lang="da-DK"/>
          </a:p>
        </p:txBody>
      </p:sp>
    </p:spTree>
    <p:extLst>
      <p:ext uri="{BB962C8B-B14F-4D97-AF65-F5344CB8AC3E}">
        <p14:creationId xmlns:p14="http://schemas.microsoft.com/office/powerpoint/2010/main" val="379582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2191999" cy="1270281"/>
          </a:xfrm>
          <a:solidFill>
            <a:srgbClr val="225FA8"/>
          </a:solidFill>
        </p:spPr>
        <p:txBody>
          <a:bodyPr>
            <a:normAutofit fontScale="90000"/>
          </a:bodyPr>
          <a:lstStyle/>
          <a:p>
            <a:r>
              <a:rPr lang="da-DK" b="1" dirty="0">
                <a:solidFill>
                  <a:schemeClr val="bg1"/>
                </a:solidFill>
              </a:rPr>
              <a:t>                   </a:t>
            </a:r>
            <a:br>
              <a:rPr lang="da-DK" b="1" dirty="0">
                <a:solidFill>
                  <a:schemeClr val="bg1"/>
                </a:solidFill>
              </a:rPr>
            </a:br>
            <a:r>
              <a:rPr lang="da-DK" b="1" dirty="0">
                <a:solidFill>
                  <a:schemeClr val="bg1"/>
                </a:solidFill>
              </a:rPr>
              <a:t>	     </a:t>
            </a:r>
            <a:r>
              <a:rPr lang="da-DK" b="1" dirty="0">
                <a:solidFill>
                  <a:schemeClr val="bg1"/>
                </a:solidFill>
                <a:latin typeface="+mn-lt"/>
              </a:rPr>
              <a:t>PLAY – et forløb i specialbørnehaven Skovbrynet.</a:t>
            </a:r>
            <a:br>
              <a:rPr lang="da-DK" sz="1800" kern="50" dirty="0">
                <a:effectLst/>
                <a:latin typeface="Times New Roman" panose="02020603050405020304" pitchFamily="18" charset="0"/>
                <a:ea typeface="Arial Unicode MS" panose="020B0604020202020204" pitchFamily="34" charset="-128"/>
                <a:cs typeface="Arial Unicode MS" panose="020B0604020202020204" pitchFamily="34" charset="-128"/>
              </a:rPr>
            </a:br>
            <a:r>
              <a:rPr lang="da-DK" b="1" dirty="0">
                <a:solidFill>
                  <a:schemeClr val="bg1"/>
                </a:solidFill>
                <a:latin typeface="+mn-lt"/>
              </a:rPr>
              <a:t>.</a:t>
            </a:r>
            <a:endParaRPr lang="da-DK" dirty="0">
              <a:latin typeface="+mn-lt"/>
            </a:endParaRPr>
          </a:p>
        </p:txBody>
      </p:sp>
      <p:sp>
        <p:nvSpPr>
          <p:cNvPr id="3" name="Pladsholder til indhold 2"/>
          <p:cNvSpPr>
            <a:spLocks noGrp="1"/>
          </p:cNvSpPr>
          <p:nvPr>
            <p:ph idx="1"/>
          </p:nvPr>
        </p:nvSpPr>
        <p:spPr>
          <a:xfrm>
            <a:off x="1981200" y="1417638"/>
            <a:ext cx="8229600" cy="5440362"/>
          </a:xfrm>
        </p:spPr>
        <p:txBody>
          <a:bodyPr>
            <a:normAutofit/>
          </a:bodyPr>
          <a:lstStyle/>
          <a:p>
            <a:pPr marL="0" indent="0">
              <a:buNone/>
            </a:pPr>
            <a:r>
              <a:rPr lang="da-DK" sz="2400" b="1" u="sng" dirty="0">
                <a:solidFill>
                  <a:srgbClr val="1F3E9D"/>
                </a:solidFill>
              </a:rPr>
              <a:t>Formål:</a:t>
            </a:r>
          </a:p>
          <a:p>
            <a:pPr marL="457200" indent="-457200">
              <a:buAutoNum type="arabicPeriod"/>
            </a:pPr>
            <a:r>
              <a:rPr lang="da-DK" sz="2000" b="1" dirty="0">
                <a:solidFill>
                  <a:srgbClr val="1F3E9D"/>
                </a:solidFill>
              </a:rPr>
              <a:t>At finde barnets legeniveau og udvikle dets kompetencer.</a:t>
            </a:r>
          </a:p>
          <a:p>
            <a:pPr marL="457200" indent="-457200">
              <a:buAutoNum type="arabicPeriod"/>
            </a:pPr>
            <a:r>
              <a:rPr lang="da-DK" sz="2000" b="1" dirty="0">
                <a:solidFill>
                  <a:srgbClr val="1F3E9D"/>
                </a:solidFill>
              </a:rPr>
              <a:t>At få kendskab til metoden PLAY.</a:t>
            </a:r>
          </a:p>
          <a:p>
            <a:pPr marL="0" indent="0">
              <a:buNone/>
            </a:pPr>
            <a:endParaRPr lang="da-DK" sz="2000" dirty="0">
              <a:solidFill>
                <a:srgbClr val="1F3E9D"/>
              </a:solidFill>
            </a:endParaRPr>
          </a:p>
          <a:p>
            <a:pPr marL="0" indent="0">
              <a:buNone/>
            </a:pPr>
            <a:r>
              <a:rPr lang="da-DK" sz="2400" b="1" u="sng" dirty="0">
                <a:solidFill>
                  <a:srgbClr val="1F3E9D"/>
                </a:solidFill>
              </a:rPr>
              <a:t>Forløb:</a:t>
            </a:r>
          </a:p>
          <a:p>
            <a:pPr marL="457200" indent="-457200">
              <a:buAutoNum type="arabicPeriod"/>
            </a:pPr>
            <a:r>
              <a:rPr lang="da-DK" sz="2000" b="1" dirty="0">
                <a:solidFill>
                  <a:srgbClr val="1F3E9D"/>
                </a:solidFill>
              </a:rPr>
              <a:t>6 børn deltog.</a:t>
            </a:r>
          </a:p>
          <a:p>
            <a:pPr marL="457200" indent="-457200">
              <a:buAutoNum type="arabicPeriod"/>
            </a:pPr>
            <a:r>
              <a:rPr lang="da-DK" sz="2000" b="1" dirty="0">
                <a:solidFill>
                  <a:srgbClr val="1F3E9D"/>
                </a:solidFill>
              </a:rPr>
              <a:t>2 pædagoger deltog.</a:t>
            </a:r>
          </a:p>
          <a:p>
            <a:pPr marL="457200" indent="-457200">
              <a:buAutoNum type="arabicPeriod"/>
            </a:pPr>
            <a:r>
              <a:rPr lang="da-DK" sz="2000" b="1" dirty="0">
                <a:solidFill>
                  <a:srgbClr val="1F3E9D"/>
                </a:solidFill>
              </a:rPr>
              <a:t>Vi forpligtigede os til at lege minimum 1/2 time pr. uge med hvert barn.</a:t>
            </a:r>
          </a:p>
          <a:p>
            <a:pPr marL="457200" indent="-457200">
              <a:buAutoNum type="arabicPeriod"/>
            </a:pPr>
            <a:r>
              <a:rPr lang="da-DK" sz="2000" b="1" dirty="0">
                <a:solidFill>
                  <a:srgbClr val="1F3E9D"/>
                </a:solidFill>
              </a:rPr>
              <a:t>Hanne Bendix (legekonsulent) deltog en gang pr. måned.</a:t>
            </a:r>
          </a:p>
          <a:p>
            <a:pPr marL="457200" indent="-457200">
              <a:buAutoNum type="arabicPeriod"/>
            </a:pPr>
            <a:r>
              <a:rPr lang="da-DK" sz="2000" b="1" dirty="0">
                <a:solidFill>
                  <a:srgbClr val="1F3E9D"/>
                </a:solidFill>
              </a:rPr>
              <a:t>Hanne optog video og gav skriftlig feedback.</a:t>
            </a:r>
          </a:p>
          <a:p>
            <a:pPr marL="457200" indent="-457200">
              <a:buAutoNum type="arabicPeriod"/>
            </a:pPr>
            <a:r>
              <a:rPr lang="da-DK" sz="2000" b="1" dirty="0">
                <a:solidFill>
                  <a:srgbClr val="1F3E9D"/>
                </a:solidFill>
              </a:rPr>
              <a:t>Vi fik konkrete ”lektier”, som skulle øves til næste gang.</a:t>
            </a:r>
          </a:p>
          <a:p>
            <a:pPr marL="457200" indent="-457200">
              <a:buAutoNum type="arabicPeriod"/>
            </a:pPr>
            <a:r>
              <a:rPr lang="da-DK" sz="2000" b="1" dirty="0">
                <a:solidFill>
                  <a:srgbClr val="1F3E9D"/>
                </a:solidFill>
              </a:rPr>
              <a:t>Forældrene fik tilbud om at være med.</a:t>
            </a:r>
          </a:p>
          <a:p>
            <a:pPr marL="457200" indent="-457200">
              <a:buAutoNum type="arabicPeriod"/>
            </a:pPr>
            <a:r>
              <a:rPr lang="da-DK" sz="2000" b="1" dirty="0">
                <a:solidFill>
                  <a:srgbClr val="1F3E9D"/>
                </a:solidFill>
              </a:rPr>
              <a:t>Kursus-bevilling betød vikardækning, når Hanne var her.</a:t>
            </a:r>
          </a:p>
          <a:p>
            <a:pPr marL="457200" indent="-457200">
              <a:buAutoNum type="arabicPeriod"/>
            </a:pPr>
            <a:endParaRPr lang="da-DK" sz="2000" dirty="0">
              <a:solidFill>
                <a:srgbClr val="1F3E9D"/>
              </a:solidFill>
            </a:endParaRPr>
          </a:p>
          <a:p>
            <a:pPr marL="457200" indent="-457200">
              <a:buAutoNum type="arabicPeriod"/>
            </a:pPr>
            <a:endParaRPr lang="da-DK" sz="2000" dirty="0">
              <a:solidFill>
                <a:srgbClr val="1F3E9D"/>
              </a:solidFill>
            </a:endParaRPr>
          </a:p>
          <a:p>
            <a:pPr marL="457200" indent="-457200">
              <a:buAutoNum type="arabicPeriod"/>
            </a:pPr>
            <a:endParaRPr lang="da-DK" sz="2400" dirty="0">
              <a:solidFill>
                <a:srgbClr val="1F3E9D"/>
              </a:solidFill>
            </a:endParaRPr>
          </a:p>
          <a:p>
            <a:pPr marL="457200" indent="-457200">
              <a:buAutoNum type="arabicPeriod"/>
            </a:pPr>
            <a:endParaRPr lang="da-DK" sz="2400" dirty="0">
              <a:solidFill>
                <a:srgbClr val="1F3E9D"/>
              </a:solidFill>
            </a:endParaRPr>
          </a:p>
          <a:p>
            <a:pPr marL="457200" indent="-457200">
              <a:buAutoNum type="arabicPeriod"/>
            </a:pPr>
            <a:endParaRPr lang="da-DK" sz="2400" dirty="0">
              <a:solidFill>
                <a:srgbClr val="1F3E9D"/>
              </a:solidFill>
            </a:endParaRPr>
          </a:p>
        </p:txBody>
      </p:sp>
      <p:pic>
        <p:nvPicPr>
          <p:cNvPr id="5" name="Billede 4" descr="Beskrivelse: Macintosh HD:Users:nataliaannaczyzynski:Desktop:PLAY Logo.jpg">
            <a:extLst>
              <a:ext uri="{FF2B5EF4-FFF2-40B4-BE49-F238E27FC236}">
                <a16:creationId xmlns:a16="http://schemas.microsoft.com/office/drawing/2014/main" id="{720F5E36-9465-E445-890E-A5A71672D7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604" y="63640"/>
            <a:ext cx="1143000" cy="1143000"/>
          </a:xfrm>
          <a:prstGeom prst="rect">
            <a:avLst/>
          </a:prstGeom>
          <a:noFill/>
          <a:ln>
            <a:noFill/>
          </a:ln>
        </p:spPr>
      </p:pic>
      <p:sp>
        <p:nvSpPr>
          <p:cNvPr id="6" name="Pladsholder til dato 5">
            <a:extLst>
              <a:ext uri="{FF2B5EF4-FFF2-40B4-BE49-F238E27FC236}">
                <a16:creationId xmlns:a16="http://schemas.microsoft.com/office/drawing/2014/main" id="{8EDF787E-8F1C-1D40-BE9A-0D372D4AE108}"/>
              </a:ext>
            </a:extLst>
          </p:cNvPr>
          <p:cNvSpPr>
            <a:spLocks noGrp="1"/>
          </p:cNvSpPr>
          <p:nvPr>
            <p:ph type="dt" sz="half" idx="10"/>
          </p:nvPr>
        </p:nvSpPr>
        <p:spPr/>
        <p:txBody>
          <a:bodyPr/>
          <a:lstStyle/>
          <a:p>
            <a:fld id="{AE3A8654-116A-1447-B58B-8A97305A1119}" type="datetime1">
              <a:rPr lang="da-DK" smtClean="0"/>
              <a:t>11.10.2021</a:t>
            </a:fld>
            <a:endParaRPr lang="da-DK"/>
          </a:p>
        </p:txBody>
      </p:sp>
    </p:spTree>
    <p:extLst>
      <p:ext uri="{BB962C8B-B14F-4D97-AF65-F5344CB8AC3E}">
        <p14:creationId xmlns:p14="http://schemas.microsoft.com/office/powerpoint/2010/main" val="74731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341911"/>
          </a:xfrm>
          <a:solidFill>
            <a:srgbClr val="225FA8"/>
          </a:solidFill>
        </p:spPr>
        <p:txBody>
          <a:bodyPr/>
          <a:lstStyle/>
          <a:p>
            <a:r>
              <a:rPr lang="da-DK" dirty="0">
                <a:solidFill>
                  <a:schemeClr val="bg1"/>
                </a:solidFill>
              </a:rPr>
              <a:t>                                              </a:t>
            </a:r>
            <a:r>
              <a:rPr lang="da-DK" b="1" dirty="0">
                <a:solidFill>
                  <a:schemeClr val="bg1"/>
                </a:solidFill>
                <a:latin typeface="+mn-lt"/>
              </a:rPr>
              <a:t>Barn 1.</a:t>
            </a:r>
          </a:p>
        </p:txBody>
      </p:sp>
      <p:pic>
        <p:nvPicPr>
          <p:cNvPr id="5" name="Billede 4" descr="Beskrivelse: Macintosh HD:Users:nataliaannaczyzynski:Desktop:PLAY Logo.jpg">
            <a:extLst>
              <a:ext uri="{FF2B5EF4-FFF2-40B4-BE49-F238E27FC236}">
                <a16:creationId xmlns:a16="http://schemas.microsoft.com/office/drawing/2014/main" id="{74586796-B508-9B47-8154-EEEC376183C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700" y="99456"/>
            <a:ext cx="1143000" cy="1143000"/>
          </a:xfrm>
          <a:prstGeom prst="rect">
            <a:avLst/>
          </a:prstGeom>
          <a:noFill/>
          <a:ln>
            <a:noFill/>
          </a:ln>
        </p:spPr>
      </p:pic>
      <p:sp>
        <p:nvSpPr>
          <p:cNvPr id="4" name="Pladsholder til dato 3">
            <a:extLst>
              <a:ext uri="{FF2B5EF4-FFF2-40B4-BE49-F238E27FC236}">
                <a16:creationId xmlns:a16="http://schemas.microsoft.com/office/drawing/2014/main" id="{685C9D03-58DA-B842-908D-CD55EA2AD2CD}"/>
              </a:ext>
            </a:extLst>
          </p:cNvPr>
          <p:cNvSpPr>
            <a:spLocks noGrp="1"/>
          </p:cNvSpPr>
          <p:nvPr>
            <p:ph type="dt" sz="half" idx="10"/>
          </p:nvPr>
        </p:nvSpPr>
        <p:spPr/>
        <p:txBody>
          <a:bodyPr/>
          <a:lstStyle/>
          <a:p>
            <a:fld id="{3F681201-175B-6B42-9573-0BCA6696753D}" type="datetime1">
              <a:rPr lang="da-DK" smtClean="0"/>
              <a:t>11.10.2021</a:t>
            </a:fld>
            <a:endParaRPr lang="da-DK"/>
          </a:p>
        </p:txBody>
      </p:sp>
      <p:sp>
        <p:nvSpPr>
          <p:cNvPr id="7" name="Pladsholder til indhold 6">
            <a:extLst>
              <a:ext uri="{FF2B5EF4-FFF2-40B4-BE49-F238E27FC236}">
                <a16:creationId xmlns:a16="http://schemas.microsoft.com/office/drawing/2014/main" id="{0E05D566-EFE2-2940-996E-4FE5035D9379}"/>
              </a:ext>
            </a:extLst>
          </p:cNvPr>
          <p:cNvSpPr>
            <a:spLocks noGrp="1"/>
          </p:cNvSpPr>
          <p:nvPr>
            <p:ph idx="1"/>
          </p:nvPr>
        </p:nvSpPr>
        <p:spPr/>
        <p:txBody>
          <a:bodyPr/>
          <a:lstStyle/>
          <a:p>
            <a:r>
              <a:rPr lang="da-DK" b="1" dirty="0">
                <a:solidFill>
                  <a:srgbClr val="225FA8"/>
                </a:solidFill>
              </a:rPr>
              <a:t>3 år.</a:t>
            </a:r>
          </a:p>
          <a:p>
            <a:r>
              <a:rPr lang="da-DK" b="1" dirty="0">
                <a:solidFill>
                  <a:srgbClr val="225FA8"/>
                </a:solidFill>
              </a:rPr>
              <a:t>Diagnoser autisme og mental retardering.</a:t>
            </a:r>
          </a:p>
          <a:p>
            <a:r>
              <a:rPr lang="da-DK" b="1" dirty="0">
                <a:solidFill>
                  <a:srgbClr val="225FA8"/>
                </a:solidFill>
              </a:rPr>
              <a:t>Flersproget, dansk, engelsk og indisk.</a:t>
            </a:r>
          </a:p>
          <a:p>
            <a:r>
              <a:rPr lang="da-DK" b="1" dirty="0">
                <a:solidFill>
                  <a:srgbClr val="225FA8"/>
                </a:solidFill>
              </a:rPr>
              <a:t>Udvikl. alder 9-11 mdr. iflg. DPU.</a:t>
            </a:r>
          </a:p>
          <a:p>
            <a:r>
              <a:rPr lang="da-DK" b="1" dirty="0">
                <a:solidFill>
                  <a:srgbClr val="225FA8"/>
                </a:solidFill>
              </a:rPr>
              <a:t>Svage udspil ift. omverden.</a:t>
            </a:r>
          </a:p>
          <a:p>
            <a:r>
              <a:rPr lang="da-DK" b="1" dirty="0">
                <a:solidFill>
                  <a:srgbClr val="225FA8"/>
                </a:solidFill>
              </a:rPr>
              <a:t>Har det fint med at lege selv og være alene.</a:t>
            </a:r>
          </a:p>
          <a:p>
            <a:r>
              <a:rPr lang="da-DK" b="1" dirty="0">
                <a:solidFill>
                  <a:srgbClr val="225FA8"/>
                </a:solidFill>
              </a:rPr>
              <a:t>Har deltaget fire gange, forældrene har deltaget</a:t>
            </a:r>
          </a:p>
          <a:p>
            <a:pPr marL="0" indent="0">
              <a:buNone/>
            </a:pPr>
            <a:r>
              <a:rPr lang="da-DK" b="1" dirty="0">
                <a:solidFill>
                  <a:srgbClr val="225FA8"/>
                </a:solidFill>
              </a:rPr>
              <a:t>   to gange.</a:t>
            </a:r>
          </a:p>
          <a:p>
            <a:endParaRPr lang="da-DK" dirty="0"/>
          </a:p>
        </p:txBody>
      </p:sp>
    </p:spTree>
    <p:extLst>
      <p:ext uri="{BB962C8B-B14F-4D97-AF65-F5344CB8AC3E}">
        <p14:creationId xmlns:p14="http://schemas.microsoft.com/office/powerpoint/2010/main" val="285460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341911"/>
          </a:xfrm>
          <a:solidFill>
            <a:srgbClr val="225FA8"/>
          </a:solidFill>
        </p:spPr>
        <p:txBody>
          <a:bodyPr/>
          <a:lstStyle/>
          <a:p>
            <a:r>
              <a:rPr lang="da-DK" dirty="0">
                <a:solidFill>
                  <a:schemeClr val="bg1"/>
                </a:solidFill>
              </a:rPr>
              <a:t>                                                </a:t>
            </a:r>
            <a:endParaRPr lang="da-DK" b="1" dirty="0">
              <a:solidFill>
                <a:schemeClr val="bg1"/>
              </a:solidFill>
              <a:latin typeface="+mn-lt"/>
            </a:endParaRPr>
          </a:p>
        </p:txBody>
      </p:sp>
      <p:pic>
        <p:nvPicPr>
          <p:cNvPr id="5" name="Billede 4" descr="Beskrivelse: Macintosh HD:Users:nataliaannaczyzynski:Desktop:PLAY Logo.jpg">
            <a:extLst>
              <a:ext uri="{FF2B5EF4-FFF2-40B4-BE49-F238E27FC236}">
                <a16:creationId xmlns:a16="http://schemas.microsoft.com/office/drawing/2014/main" id="{74586796-B508-9B47-8154-EEEC376183C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700" y="99456"/>
            <a:ext cx="1143000" cy="1143000"/>
          </a:xfrm>
          <a:prstGeom prst="rect">
            <a:avLst/>
          </a:prstGeom>
          <a:noFill/>
          <a:ln>
            <a:noFill/>
          </a:ln>
        </p:spPr>
      </p:pic>
      <p:sp>
        <p:nvSpPr>
          <p:cNvPr id="4" name="Pladsholder til dato 3">
            <a:extLst>
              <a:ext uri="{FF2B5EF4-FFF2-40B4-BE49-F238E27FC236}">
                <a16:creationId xmlns:a16="http://schemas.microsoft.com/office/drawing/2014/main" id="{685C9D03-58DA-B842-908D-CD55EA2AD2CD}"/>
              </a:ext>
            </a:extLst>
          </p:cNvPr>
          <p:cNvSpPr>
            <a:spLocks noGrp="1"/>
          </p:cNvSpPr>
          <p:nvPr>
            <p:ph type="dt" sz="half" idx="10"/>
          </p:nvPr>
        </p:nvSpPr>
        <p:spPr/>
        <p:txBody>
          <a:bodyPr/>
          <a:lstStyle/>
          <a:p>
            <a:fld id="{3F681201-175B-6B42-9573-0BCA6696753D}" type="datetime1">
              <a:rPr lang="da-DK" smtClean="0"/>
              <a:t>11.10.2021</a:t>
            </a:fld>
            <a:endParaRPr lang="da-DK"/>
          </a:p>
        </p:txBody>
      </p:sp>
      <p:sp>
        <p:nvSpPr>
          <p:cNvPr id="7" name="Pladsholder til indhold 6">
            <a:extLst>
              <a:ext uri="{FF2B5EF4-FFF2-40B4-BE49-F238E27FC236}">
                <a16:creationId xmlns:a16="http://schemas.microsoft.com/office/drawing/2014/main" id="{24C99EEB-D396-B54B-9D1D-EE807B0B42F7}"/>
              </a:ext>
            </a:extLst>
          </p:cNvPr>
          <p:cNvSpPr>
            <a:spLocks noGrp="1"/>
          </p:cNvSpPr>
          <p:nvPr>
            <p:ph idx="1"/>
          </p:nvPr>
        </p:nvSpPr>
        <p:spPr>
          <a:xfrm>
            <a:off x="838200" y="2366681"/>
            <a:ext cx="10515600" cy="3810281"/>
          </a:xfrm>
        </p:spPr>
        <p:txBody>
          <a:bodyPr/>
          <a:lstStyle/>
          <a:p>
            <a:pPr marL="0" indent="0">
              <a:buNone/>
            </a:pPr>
            <a:r>
              <a:rPr lang="da-DK" b="1" dirty="0">
                <a:solidFill>
                  <a:srgbClr val="225FA8"/>
                </a:solidFill>
              </a:rPr>
              <a:t>Hanne siger:</a:t>
            </a:r>
          </a:p>
          <a:p>
            <a:pPr marL="0" indent="0">
              <a:buNone/>
            </a:pPr>
            <a:endParaRPr lang="da-DK" b="1" dirty="0">
              <a:solidFill>
                <a:srgbClr val="225FA8"/>
              </a:solidFill>
            </a:endParaRPr>
          </a:p>
          <a:p>
            <a:r>
              <a:rPr lang="da-DK" sz="2800" b="1" dirty="0">
                <a:solidFill>
                  <a:srgbClr val="225FA8"/>
                </a:solidFill>
              </a:rPr>
              <a:t>Husk det skal være sjovt. </a:t>
            </a:r>
          </a:p>
          <a:p>
            <a:r>
              <a:rPr lang="da-DK" sz="2800" b="1" dirty="0">
                <a:solidFill>
                  <a:srgbClr val="225FA8"/>
                </a:solidFill>
              </a:rPr>
              <a:t>Gå langsomt frem. </a:t>
            </a:r>
          </a:p>
          <a:p>
            <a:r>
              <a:rPr lang="da-DK" sz="2800" b="1" dirty="0">
                <a:solidFill>
                  <a:srgbClr val="225FA8"/>
                </a:solidFill>
              </a:rPr>
              <a:t>Vi voksne er som regel hurtigere klar til noget nyt end barnet</a:t>
            </a:r>
          </a:p>
          <a:p>
            <a:endParaRPr lang="da-DK" b="1" dirty="0"/>
          </a:p>
        </p:txBody>
      </p:sp>
    </p:spTree>
    <p:extLst>
      <p:ext uri="{BB962C8B-B14F-4D97-AF65-F5344CB8AC3E}">
        <p14:creationId xmlns:p14="http://schemas.microsoft.com/office/powerpoint/2010/main" val="3655030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344705"/>
          </a:xfrm>
          <a:solidFill>
            <a:srgbClr val="225FA8"/>
          </a:solidFill>
        </p:spPr>
        <p:txBody>
          <a:bodyPr/>
          <a:lstStyle/>
          <a:p>
            <a:r>
              <a:rPr lang="da-DK" b="1" dirty="0">
                <a:solidFill>
                  <a:schemeClr val="bg1"/>
                </a:solidFill>
              </a:rPr>
              <a:t>                               </a:t>
            </a:r>
            <a:r>
              <a:rPr lang="da-DK" b="1" dirty="0">
                <a:solidFill>
                  <a:schemeClr val="bg1"/>
                </a:solidFill>
                <a:latin typeface="+mn-lt"/>
              </a:rPr>
              <a:t>Fakta om barn 2.</a:t>
            </a:r>
            <a:r>
              <a:rPr lang="da-DK" b="1" dirty="0">
                <a:latin typeface="+mn-lt"/>
              </a:rPr>
              <a:t> </a:t>
            </a:r>
          </a:p>
        </p:txBody>
      </p:sp>
      <p:pic>
        <p:nvPicPr>
          <p:cNvPr id="6" name="Billede 5" descr="Beskrivelse: Macintosh HD:Users:nataliaannaczyzynski:Desktop:PLAY Logo.jpg">
            <a:extLst>
              <a:ext uri="{FF2B5EF4-FFF2-40B4-BE49-F238E27FC236}">
                <a16:creationId xmlns:a16="http://schemas.microsoft.com/office/drawing/2014/main" id="{9B0ED033-19E2-3249-9798-72053FB86D2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6434" y="100853"/>
            <a:ext cx="1143000" cy="1143000"/>
          </a:xfrm>
          <a:prstGeom prst="rect">
            <a:avLst/>
          </a:prstGeom>
          <a:noFill/>
          <a:ln>
            <a:noFill/>
          </a:ln>
        </p:spPr>
      </p:pic>
      <p:sp>
        <p:nvSpPr>
          <p:cNvPr id="8" name="Pladsholder til dato 7">
            <a:extLst>
              <a:ext uri="{FF2B5EF4-FFF2-40B4-BE49-F238E27FC236}">
                <a16:creationId xmlns:a16="http://schemas.microsoft.com/office/drawing/2014/main" id="{A5621072-0E72-4C42-997D-6357406631B2}"/>
              </a:ext>
            </a:extLst>
          </p:cNvPr>
          <p:cNvSpPr>
            <a:spLocks noGrp="1"/>
          </p:cNvSpPr>
          <p:nvPr>
            <p:ph type="dt" sz="half" idx="10"/>
          </p:nvPr>
        </p:nvSpPr>
        <p:spPr/>
        <p:txBody>
          <a:bodyPr/>
          <a:lstStyle/>
          <a:p>
            <a:fld id="{2621E56C-5018-164F-8449-89B923ABE5ED}" type="datetime1">
              <a:rPr lang="da-DK" smtClean="0"/>
              <a:t>11.10.2021</a:t>
            </a:fld>
            <a:endParaRPr lang="da-DK"/>
          </a:p>
        </p:txBody>
      </p:sp>
      <p:sp>
        <p:nvSpPr>
          <p:cNvPr id="4" name="Pladsholder til indhold 3">
            <a:extLst>
              <a:ext uri="{FF2B5EF4-FFF2-40B4-BE49-F238E27FC236}">
                <a16:creationId xmlns:a16="http://schemas.microsoft.com/office/drawing/2014/main" id="{0CF7296A-4D71-E74F-B3D8-3A8D33808F2B}"/>
              </a:ext>
            </a:extLst>
          </p:cNvPr>
          <p:cNvSpPr>
            <a:spLocks noGrp="1"/>
          </p:cNvSpPr>
          <p:nvPr>
            <p:ph idx="1"/>
          </p:nvPr>
        </p:nvSpPr>
        <p:spPr/>
        <p:txBody>
          <a:bodyPr/>
          <a:lstStyle/>
          <a:p>
            <a:r>
              <a:rPr lang="da-DK" b="1" dirty="0">
                <a:solidFill>
                  <a:srgbClr val="225FA8"/>
                </a:solidFill>
              </a:rPr>
              <a:t>5 år.</a:t>
            </a:r>
          </a:p>
          <a:p>
            <a:r>
              <a:rPr lang="da-DK" b="1" dirty="0">
                <a:solidFill>
                  <a:srgbClr val="225FA8"/>
                </a:solidFill>
              </a:rPr>
              <a:t>Infantil autisme og </a:t>
            </a:r>
            <a:r>
              <a:rPr lang="da-DK" b="1" dirty="0" err="1">
                <a:solidFill>
                  <a:srgbClr val="225FA8"/>
                </a:solidFill>
              </a:rPr>
              <a:t>Inferioures</a:t>
            </a:r>
            <a:r>
              <a:rPr lang="da-DK" b="1" dirty="0">
                <a:solidFill>
                  <a:srgbClr val="225FA8"/>
                </a:solidFill>
              </a:rPr>
              <a:t>.</a:t>
            </a:r>
          </a:p>
          <a:p>
            <a:r>
              <a:rPr lang="da-DK" b="1" dirty="0">
                <a:solidFill>
                  <a:srgbClr val="225FA8"/>
                </a:solidFill>
              </a:rPr>
              <a:t>Født i uge 24.</a:t>
            </a:r>
          </a:p>
          <a:p>
            <a:r>
              <a:rPr lang="da-DK" b="1" dirty="0">
                <a:solidFill>
                  <a:srgbClr val="225FA8"/>
                </a:solidFill>
              </a:rPr>
              <a:t>Svag udspil til andre.</a:t>
            </a:r>
          </a:p>
          <a:p>
            <a:r>
              <a:rPr lang="da-DK" b="1" dirty="0" err="1">
                <a:solidFill>
                  <a:srgbClr val="225FA8"/>
                </a:solidFill>
              </a:rPr>
              <a:t>Ekkolali</a:t>
            </a:r>
            <a:r>
              <a:rPr lang="da-DK" b="1" dirty="0">
                <a:solidFill>
                  <a:srgbClr val="225FA8"/>
                </a:solidFill>
              </a:rPr>
              <a:t>.</a:t>
            </a:r>
          </a:p>
          <a:p>
            <a:r>
              <a:rPr lang="da-DK" b="1" dirty="0">
                <a:solidFill>
                  <a:srgbClr val="225FA8"/>
                </a:solidFill>
              </a:rPr>
              <a:t>Har nok i at lege med sig selv.</a:t>
            </a:r>
          </a:p>
          <a:p>
            <a:endParaRPr lang="da-DK" dirty="0"/>
          </a:p>
        </p:txBody>
      </p:sp>
    </p:spTree>
    <p:extLst>
      <p:ext uri="{BB962C8B-B14F-4D97-AF65-F5344CB8AC3E}">
        <p14:creationId xmlns:p14="http://schemas.microsoft.com/office/powerpoint/2010/main" val="319650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2"/>
          <p:cNvSpPr>
            <a:spLocks noGrp="1"/>
          </p:cNvSpPr>
          <p:nvPr>
            <p:ph idx="4294967295"/>
          </p:nvPr>
        </p:nvSpPr>
        <p:spPr bwMode="auto">
          <a:xfrm>
            <a:off x="1676400" y="1442553"/>
            <a:ext cx="8229600" cy="468361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buNone/>
            </a:pPr>
            <a:endParaRPr lang="da-DK" altLang="ja-JP" b="1" dirty="0">
              <a:solidFill>
                <a:srgbClr val="225FA8"/>
              </a:solidFill>
              <a:ea typeface="ＭＳ Ｐゴシック" charset="-128"/>
            </a:endParaRPr>
          </a:p>
          <a:p>
            <a:pPr marL="0" indent="0">
              <a:buNone/>
            </a:pPr>
            <a:endParaRPr lang="da-DK" altLang="ja-JP" b="1" dirty="0">
              <a:solidFill>
                <a:srgbClr val="225FA8"/>
              </a:solidFill>
              <a:ea typeface="ＭＳ Ｐゴシック" charset="-128"/>
            </a:endParaRPr>
          </a:p>
          <a:p>
            <a:pPr marL="0" indent="0">
              <a:buNone/>
            </a:pPr>
            <a:r>
              <a:rPr lang="da-DK" altLang="ja-JP" b="1" dirty="0">
                <a:solidFill>
                  <a:srgbClr val="225FA8"/>
                </a:solidFill>
                <a:ea typeface="ＭＳ Ｐゴシック" charset="-128"/>
              </a:rPr>
              <a:t>Hanne siger:</a:t>
            </a:r>
          </a:p>
          <a:p>
            <a:endParaRPr lang="da-DK" altLang="ja-JP" b="1" dirty="0">
              <a:solidFill>
                <a:srgbClr val="225FA8"/>
              </a:solidFill>
              <a:ea typeface="ＭＳ Ｐゴシック" charset="-128"/>
            </a:endParaRPr>
          </a:p>
          <a:p>
            <a:r>
              <a:rPr lang="da-DK" sz="2800" b="1" dirty="0">
                <a:solidFill>
                  <a:srgbClr val="225FA8"/>
                </a:solidFill>
              </a:rPr>
              <a:t>Vigtigt at være sammen med </a:t>
            </a:r>
            <a:r>
              <a:rPr lang="da-DK" b="1" dirty="0">
                <a:solidFill>
                  <a:srgbClr val="225FA8"/>
                </a:solidFill>
              </a:rPr>
              <a:t>barnet</a:t>
            </a:r>
            <a:r>
              <a:rPr lang="da-DK" sz="2800" b="1" dirty="0">
                <a:solidFill>
                  <a:srgbClr val="225FA8"/>
                </a:solidFill>
              </a:rPr>
              <a:t>.</a:t>
            </a:r>
          </a:p>
          <a:p>
            <a:r>
              <a:rPr lang="da-DK" b="1" dirty="0">
                <a:solidFill>
                  <a:srgbClr val="225FA8"/>
                </a:solidFill>
              </a:rPr>
              <a:t>M</a:t>
            </a:r>
            <a:r>
              <a:rPr lang="da-DK" sz="2800" b="1" dirty="0">
                <a:solidFill>
                  <a:srgbClr val="225FA8"/>
                </a:solidFill>
              </a:rPr>
              <a:t>or jer på </a:t>
            </a:r>
            <a:r>
              <a:rPr lang="da-DK" b="1" dirty="0">
                <a:solidFill>
                  <a:srgbClr val="225FA8"/>
                </a:solidFill>
              </a:rPr>
              <a:t>hendes</a:t>
            </a:r>
            <a:r>
              <a:rPr lang="da-DK" sz="2800" b="1" dirty="0">
                <a:solidFill>
                  <a:srgbClr val="225FA8"/>
                </a:solidFill>
              </a:rPr>
              <a:t> betingelser. </a:t>
            </a:r>
          </a:p>
          <a:p>
            <a:r>
              <a:rPr lang="da-DK" b="1" dirty="0">
                <a:solidFill>
                  <a:srgbClr val="225FA8"/>
                </a:solidFill>
              </a:rPr>
              <a:t>F</a:t>
            </a:r>
            <a:r>
              <a:rPr lang="da-DK" sz="2800" b="1" dirty="0">
                <a:solidFill>
                  <a:srgbClr val="225FA8"/>
                </a:solidFill>
              </a:rPr>
              <a:t>ind hele tiden noget, hun synes er sjovt.</a:t>
            </a:r>
          </a:p>
          <a:p>
            <a:endParaRPr lang="da-DK" altLang="ja-JP" b="1" dirty="0">
              <a:solidFill>
                <a:srgbClr val="225FA8"/>
              </a:solidFill>
              <a:ea typeface="ＭＳ Ｐゴシック" charset="-128"/>
            </a:endParaRPr>
          </a:p>
        </p:txBody>
      </p:sp>
      <p:sp>
        <p:nvSpPr>
          <p:cNvPr id="76802" name="Title 5"/>
          <p:cNvSpPr>
            <a:spLocks noGrp="1"/>
          </p:cNvSpPr>
          <p:nvPr>
            <p:ph type="title" idx="4294967295"/>
          </p:nvPr>
        </p:nvSpPr>
        <p:spPr bwMode="auto">
          <a:xfrm>
            <a:off x="0" y="0"/>
            <a:ext cx="12191999" cy="1212367"/>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a-DK" altLang="en-US" sz="4000" b="1" dirty="0">
                <a:solidFill>
                  <a:schemeClr val="bg1"/>
                </a:solidFill>
                <a:ea typeface="ＭＳ Ｐゴシック" charset="-128"/>
              </a:rPr>
              <a:t>                                          </a:t>
            </a:r>
            <a:endParaRPr lang="da-DK" altLang="en-US" sz="4000" b="1" dirty="0">
              <a:solidFill>
                <a:schemeClr val="bg1"/>
              </a:solidFill>
              <a:latin typeface="+mn-lt"/>
              <a:ea typeface="ＭＳ Ｐゴシック" charset="-128"/>
            </a:endParaRPr>
          </a:p>
        </p:txBody>
      </p:sp>
      <p:sp>
        <p:nvSpPr>
          <p:cNvPr id="2" name="Pladsholder til dato 1">
            <a:extLst>
              <a:ext uri="{FF2B5EF4-FFF2-40B4-BE49-F238E27FC236}">
                <a16:creationId xmlns:a16="http://schemas.microsoft.com/office/drawing/2014/main" id="{B9E80922-7D47-9249-853E-AD9E83D5E295}"/>
              </a:ext>
            </a:extLst>
          </p:cNvPr>
          <p:cNvSpPr>
            <a:spLocks noGrp="1"/>
          </p:cNvSpPr>
          <p:nvPr>
            <p:ph type="dt" sz="half" idx="10"/>
          </p:nvPr>
        </p:nvSpPr>
        <p:spPr/>
        <p:txBody>
          <a:bodyPr/>
          <a:lstStyle/>
          <a:p>
            <a:fld id="{0D6D7526-21D8-9B42-8F8B-624B7154D34C}" type="datetime1">
              <a:rPr lang="da-DK" smtClean="0"/>
              <a:t>11.10.2021</a:t>
            </a:fld>
            <a:endParaRPr lang="da-DK"/>
          </a:p>
        </p:txBody>
      </p:sp>
      <p:pic>
        <p:nvPicPr>
          <p:cNvPr id="5" name="Billede 4" descr="Beskrivelse: Macintosh HD:Users:nataliaannaczyzynski:Desktop:PLAY Logo.jpg">
            <a:extLst>
              <a:ext uri="{FF2B5EF4-FFF2-40B4-BE49-F238E27FC236}">
                <a16:creationId xmlns:a16="http://schemas.microsoft.com/office/drawing/2014/main" id="{EA945158-C51E-8649-93D8-F8F73508A9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6093" y="34683"/>
            <a:ext cx="1143000" cy="1143000"/>
          </a:xfrm>
          <a:prstGeom prst="rect">
            <a:avLst/>
          </a:prstGeom>
          <a:noFill/>
          <a:ln>
            <a:noFill/>
          </a:ln>
        </p:spPr>
      </p:pic>
    </p:spTree>
    <p:extLst>
      <p:ext uri="{BB962C8B-B14F-4D97-AF65-F5344CB8AC3E}">
        <p14:creationId xmlns:p14="http://schemas.microsoft.com/office/powerpoint/2010/main" val="74422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4"/>
          <p:cNvSpPr>
            <a:spLocks noGrp="1"/>
          </p:cNvSpPr>
          <p:nvPr>
            <p:ph type="title" idx="4294967295"/>
          </p:nvPr>
        </p:nvSpPr>
        <p:spPr bwMode="auto">
          <a:xfrm>
            <a:off x="0" y="0"/>
            <a:ext cx="12192000" cy="1366221"/>
          </a:xfrm>
          <a:prstGeom prst="rect">
            <a:avLst/>
          </a:prstGeom>
          <a:solidFill>
            <a:srgbClr val="225FA8"/>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l"/>
            <a:br>
              <a:rPr lang="da-DK" altLang="en-US" sz="4000" b="1" dirty="0">
                <a:solidFill>
                  <a:schemeClr val="bg1"/>
                </a:solidFill>
                <a:ea typeface="ＭＳ Ｐゴシック" charset="-128"/>
              </a:rPr>
            </a:br>
            <a:r>
              <a:rPr lang="da-DK" altLang="en-US" sz="4000" b="1" dirty="0">
                <a:solidFill>
                  <a:schemeClr val="bg1"/>
                </a:solidFill>
                <a:ea typeface="ＭＳ Ｐゴシック" charset="-128"/>
              </a:rPr>
              <a:t>                           </a:t>
            </a:r>
            <a:r>
              <a:rPr lang="da-DK" altLang="en-US" sz="4000" b="1" dirty="0">
                <a:solidFill>
                  <a:schemeClr val="bg1"/>
                </a:solidFill>
                <a:latin typeface="+mn-lt"/>
                <a:ea typeface="ＭＳ Ｐゴシック" charset="-128"/>
              </a:rPr>
              <a:t>Hvert barn har en unik profil.</a:t>
            </a:r>
          </a:p>
        </p:txBody>
      </p:sp>
      <p:sp>
        <p:nvSpPr>
          <p:cNvPr id="84994" name="Content Placeholder 2"/>
          <p:cNvSpPr>
            <a:spLocks noGrp="1"/>
          </p:cNvSpPr>
          <p:nvPr>
            <p:ph idx="4294967295"/>
          </p:nvPr>
        </p:nvSpPr>
        <p:spPr bwMode="auto">
          <a:xfrm>
            <a:off x="1524000" y="2097741"/>
            <a:ext cx="4648200" cy="402842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a-DK" altLang="en-US" b="1" dirty="0">
                <a:solidFill>
                  <a:srgbClr val="0070C0"/>
                </a:solidFill>
                <a:ea typeface="ＭＳ Ｐゴシック" charset="-128"/>
              </a:rPr>
              <a:t>Komfort zone. </a:t>
            </a:r>
          </a:p>
          <a:p>
            <a:endParaRPr lang="da-DK" altLang="en-US" b="1" dirty="0">
              <a:solidFill>
                <a:srgbClr val="0070C0"/>
              </a:solidFill>
              <a:ea typeface="ＭＳ Ｐゴシック" charset="-128"/>
            </a:endParaRPr>
          </a:p>
          <a:p>
            <a:r>
              <a:rPr lang="da-DK" altLang="en-US" b="1" dirty="0">
                <a:solidFill>
                  <a:srgbClr val="0070C0"/>
                </a:solidFill>
                <a:ea typeface="ＭＳ Ｐゴシック" charset="-128"/>
              </a:rPr>
              <a:t>Sensorisk motorisk profil. </a:t>
            </a:r>
            <a:r>
              <a:rPr lang="en-US" altLang="en-US" b="1" dirty="0">
                <a:solidFill>
                  <a:srgbClr val="0070C0"/>
                </a:solidFill>
                <a:ea typeface="ＭＳ Ｐゴシック" charset="-128"/>
              </a:rPr>
              <a:t> </a:t>
            </a:r>
          </a:p>
          <a:p>
            <a:endParaRPr lang="en-US" altLang="en-US" b="1" dirty="0">
              <a:solidFill>
                <a:srgbClr val="0070C0"/>
              </a:solidFill>
              <a:ea typeface="ＭＳ Ｐゴシック" charset="-128"/>
            </a:endParaRPr>
          </a:p>
          <a:p>
            <a:r>
              <a:rPr lang="da-DK" altLang="en-US" b="1" dirty="0">
                <a:solidFill>
                  <a:srgbClr val="0070C0"/>
                </a:solidFill>
                <a:ea typeface="ＭＳ Ｐゴシック" charset="-128"/>
              </a:rPr>
              <a:t>Funktionelt udviklings niveau.</a:t>
            </a:r>
            <a:r>
              <a:rPr lang="en-US" altLang="en-US" b="1" dirty="0">
                <a:solidFill>
                  <a:srgbClr val="0070C0"/>
                </a:solidFill>
                <a:ea typeface="ＭＳ Ｐゴシック" charset="-128"/>
              </a:rPr>
              <a:t> </a:t>
            </a:r>
          </a:p>
          <a:p>
            <a:endParaRPr lang="en-US" altLang="en-US" b="1" dirty="0">
              <a:ea typeface="ＭＳ Ｐゴシック" charset="-128"/>
            </a:endParaRPr>
          </a:p>
        </p:txBody>
      </p:sp>
      <p:pic>
        <p:nvPicPr>
          <p:cNvPr id="94211" name="Picture 2"/>
          <p:cNvPicPr>
            <a:picLocks noChangeAspect="1"/>
          </p:cNvPicPr>
          <p:nvPr/>
        </p:nvPicPr>
        <p:blipFill>
          <a:blip r:embed="rId3">
            <a:extLst>
              <a:ext uri="{28A0092B-C50C-407E-A947-70E740481C1C}">
                <a14:useLocalDpi xmlns:a14="http://schemas.microsoft.com/office/drawing/2010/main" val="0"/>
              </a:ext>
            </a:extLst>
          </a:blip>
          <a:srcRect b="10712"/>
          <a:stretch>
            <a:fillRect/>
          </a:stretch>
        </p:blipFill>
        <p:spPr bwMode="auto">
          <a:xfrm rot="21404013">
            <a:off x="6559550" y="1758951"/>
            <a:ext cx="3538538" cy="42068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Billede 4" descr="Beskrivelse: Macintosh HD:Users:nataliaannaczyzynski:Desktop:PLAY Logo.jpg">
            <a:extLst>
              <a:ext uri="{FF2B5EF4-FFF2-40B4-BE49-F238E27FC236}">
                <a16:creationId xmlns:a16="http://schemas.microsoft.com/office/drawing/2014/main" id="{057736E7-D6FF-D74A-83ED-BF4145E9863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45677" y="111610"/>
            <a:ext cx="1143000" cy="1143000"/>
          </a:xfrm>
          <a:prstGeom prst="rect">
            <a:avLst/>
          </a:prstGeom>
          <a:noFill/>
          <a:ln>
            <a:noFill/>
          </a:ln>
        </p:spPr>
      </p:pic>
      <p:sp>
        <p:nvSpPr>
          <p:cNvPr id="2" name="Pladsholder til dato 1">
            <a:extLst>
              <a:ext uri="{FF2B5EF4-FFF2-40B4-BE49-F238E27FC236}">
                <a16:creationId xmlns:a16="http://schemas.microsoft.com/office/drawing/2014/main" id="{027A6E75-DBB2-0447-8B58-2D8F31292FE6}"/>
              </a:ext>
            </a:extLst>
          </p:cNvPr>
          <p:cNvSpPr>
            <a:spLocks noGrp="1"/>
          </p:cNvSpPr>
          <p:nvPr>
            <p:ph type="dt" sz="half" idx="10"/>
          </p:nvPr>
        </p:nvSpPr>
        <p:spPr/>
        <p:txBody>
          <a:bodyPr/>
          <a:lstStyle/>
          <a:p>
            <a:fld id="{FE896F92-5755-454A-AA6A-A82E4D568F8F}" type="datetime1">
              <a:rPr lang="da-DK" smtClean="0"/>
              <a:t>11.10.2021</a:t>
            </a:fld>
            <a:endParaRPr lang="da-DK"/>
          </a:p>
        </p:txBody>
      </p:sp>
    </p:spTree>
    <p:extLst>
      <p:ext uri="{BB962C8B-B14F-4D97-AF65-F5344CB8AC3E}">
        <p14:creationId xmlns:p14="http://schemas.microsoft.com/office/powerpoint/2010/main" val="41256357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3841</Words>
  <Application>Microsoft Macintosh PowerPoint</Application>
  <PresentationFormat>Widescreen</PresentationFormat>
  <Paragraphs>333</Paragraphs>
  <Slides>19</Slides>
  <Notes>15</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19</vt:i4>
      </vt:variant>
    </vt:vector>
  </HeadingPairs>
  <TitlesOfParts>
    <vt:vector size="24" baseType="lpstr">
      <vt:lpstr>Arial</vt:lpstr>
      <vt:lpstr>Calibri</vt:lpstr>
      <vt:lpstr>Calibri Light</vt:lpstr>
      <vt:lpstr>Times New Roman</vt:lpstr>
      <vt:lpstr>Office-tema</vt:lpstr>
      <vt:lpstr>                            International Autisme konference.                                    Skive  4. og 5. november 2021. .</vt:lpstr>
      <vt:lpstr>                                               Legens betydning:</vt:lpstr>
      <vt:lpstr>                                                Hvad er  PLAY Project :</vt:lpstr>
      <vt:lpstr>                          PLAY – et forløb i specialbørnehaven Skovbrynet. .</vt:lpstr>
      <vt:lpstr>                                              Barn 1.</vt:lpstr>
      <vt:lpstr>                                                </vt:lpstr>
      <vt:lpstr>                               Fakta om barn 2. </vt:lpstr>
      <vt:lpstr>                                          </vt:lpstr>
      <vt:lpstr>                            Hvert barn har en unik profil.</vt:lpstr>
      <vt:lpstr>                                         Greenspans                          6 Funktionelle udviklings niveauer:</vt:lpstr>
      <vt:lpstr>                                     Principper og metoder.</vt:lpstr>
      <vt:lpstr>                                     Barn 3.</vt:lpstr>
      <vt:lpstr>                                     Barn 3.</vt:lpstr>
      <vt:lpstr>                                     </vt:lpstr>
      <vt:lpstr>                                     Barn 4.</vt:lpstr>
      <vt:lpstr>                                     Barn 4.</vt:lpstr>
      <vt:lpstr>                                     </vt:lpstr>
      <vt:lpstr>                                           Forskning PLAY project                                            Richard Solomon MD.</vt:lpstr>
      <vt:lpstr>                                    Læs evt. også: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Bendix Madsen</dc:creator>
  <cp:lastModifiedBy>Hanne Bendix Madsen</cp:lastModifiedBy>
  <cp:revision>32</cp:revision>
  <dcterms:created xsi:type="dcterms:W3CDTF">2019-04-03T11:36:35Z</dcterms:created>
  <dcterms:modified xsi:type="dcterms:W3CDTF">2021-10-11T08:06:53Z</dcterms:modified>
</cp:coreProperties>
</file>